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80"/>
  </p:notesMasterIdLst>
  <p:sldIdLst>
    <p:sldId id="256" r:id="rId2"/>
    <p:sldId id="386" r:id="rId3"/>
    <p:sldId id="387" r:id="rId4"/>
    <p:sldId id="388" r:id="rId5"/>
    <p:sldId id="390" r:id="rId6"/>
    <p:sldId id="391" r:id="rId7"/>
    <p:sldId id="392" r:id="rId8"/>
    <p:sldId id="397" r:id="rId9"/>
    <p:sldId id="457" r:id="rId10"/>
    <p:sldId id="467" r:id="rId11"/>
    <p:sldId id="393" r:id="rId12"/>
    <p:sldId id="395" r:id="rId13"/>
    <p:sldId id="396" r:id="rId14"/>
    <p:sldId id="402" r:id="rId15"/>
    <p:sldId id="394" r:id="rId16"/>
    <p:sldId id="398" r:id="rId17"/>
    <p:sldId id="399" r:id="rId18"/>
    <p:sldId id="400" r:id="rId19"/>
    <p:sldId id="401" r:id="rId20"/>
    <p:sldId id="408" r:id="rId21"/>
    <p:sldId id="409" r:id="rId22"/>
    <p:sldId id="410" r:id="rId23"/>
    <p:sldId id="403" r:id="rId24"/>
    <p:sldId id="404" r:id="rId25"/>
    <p:sldId id="405" r:id="rId26"/>
    <p:sldId id="411" r:id="rId27"/>
    <p:sldId id="347" r:id="rId28"/>
    <p:sldId id="348" r:id="rId29"/>
    <p:sldId id="349" r:id="rId30"/>
    <p:sldId id="417" r:id="rId31"/>
    <p:sldId id="414" r:id="rId32"/>
    <p:sldId id="415" r:id="rId33"/>
    <p:sldId id="416" r:id="rId34"/>
    <p:sldId id="437" r:id="rId35"/>
    <p:sldId id="433" r:id="rId36"/>
    <p:sldId id="434" r:id="rId37"/>
    <p:sldId id="435" r:id="rId38"/>
    <p:sldId id="439" r:id="rId39"/>
    <p:sldId id="436" r:id="rId40"/>
    <p:sldId id="438" r:id="rId41"/>
    <p:sldId id="440" r:id="rId42"/>
    <p:sldId id="441" r:id="rId43"/>
    <p:sldId id="442" r:id="rId44"/>
    <p:sldId id="443" r:id="rId45"/>
    <p:sldId id="444" r:id="rId46"/>
    <p:sldId id="445" r:id="rId47"/>
    <p:sldId id="451" r:id="rId48"/>
    <p:sldId id="452" r:id="rId49"/>
    <p:sldId id="453" r:id="rId50"/>
    <p:sldId id="454" r:id="rId51"/>
    <p:sldId id="455" r:id="rId52"/>
    <p:sldId id="456" r:id="rId53"/>
    <p:sldId id="418" r:id="rId54"/>
    <p:sldId id="419" r:id="rId55"/>
    <p:sldId id="420" r:id="rId56"/>
    <p:sldId id="421" r:id="rId57"/>
    <p:sldId id="422" r:id="rId58"/>
    <p:sldId id="423" r:id="rId59"/>
    <p:sldId id="424" r:id="rId60"/>
    <p:sldId id="429" r:id="rId61"/>
    <p:sldId id="430" r:id="rId62"/>
    <p:sldId id="412" r:id="rId63"/>
    <p:sldId id="413" r:id="rId64"/>
    <p:sldId id="450" r:id="rId65"/>
    <p:sldId id="407" r:id="rId66"/>
    <p:sldId id="425" r:id="rId67"/>
    <p:sldId id="426" r:id="rId68"/>
    <p:sldId id="427" r:id="rId69"/>
    <p:sldId id="428" r:id="rId70"/>
    <p:sldId id="447" r:id="rId71"/>
    <p:sldId id="448" r:id="rId72"/>
    <p:sldId id="460" r:id="rId73"/>
    <p:sldId id="461" r:id="rId74"/>
    <p:sldId id="462" r:id="rId75"/>
    <p:sldId id="463" r:id="rId76"/>
    <p:sldId id="464" r:id="rId77"/>
    <p:sldId id="465" r:id="rId78"/>
    <p:sldId id="466"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rnus, Jonathan M" initials="CJM" lastIdx="1" clrIdx="0">
    <p:extLst>
      <p:ext uri="{19B8F6BF-5375-455C-9EA6-DF929625EA0E}">
        <p15:presenceInfo xmlns:p15="http://schemas.microsoft.com/office/powerpoint/2012/main" userId="S::jmc108@pitt.edu::53f1a3d2-6585-462e-a1cc-58b6519e61b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69"/>
    <p:restoredTop sz="88506"/>
  </p:normalViewPr>
  <p:slideViewPr>
    <p:cSldViewPr snapToGrid="0" snapToObjects="1">
      <p:cViewPr>
        <p:scale>
          <a:sx n="100" d="100"/>
          <a:sy n="100" d="100"/>
        </p:scale>
        <p:origin x="784"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565662-A8F9-5B4C-BEE1-41652F0CFF2F}" type="datetimeFigureOut">
              <a:rPr lang="en-US" smtClean="0"/>
              <a:t>4/9/25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4EAC61-49C5-D24E-8247-6FF134EF9A99}" type="slidenum">
              <a:rPr lang="en-US" smtClean="0"/>
              <a:t>‹#›</a:t>
            </a:fld>
            <a:endParaRPr lang="en-US"/>
          </a:p>
        </p:txBody>
      </p:sp>
    </p:spTree>
    <p:extLst>
      <p:ext uri="{BB962C8B-B14F-4D97-AF65-F5344CB8AC3E}">
        <p14:creationId xmlns:p14="http://schemas.microsoft.com/office/powerpoint/2010/main" val="1429288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6</a:t>
            </a:fld>
            <a:endParaRPr lang="en-US"/>
          </a:p>
        </p:txBody>
      </p:sp>
    </p:spTree>
    <p:extLst>
      <p:ext uri="{BB962C8B-B14F-4D97-AF65-F5344CB8AC3E}">
        <p14:creationId xmlns:p14="http://schemas.microsoft.com/office/powerpoint/2010/main" val="2752191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51</a:t>
            </a:fld>
            <a:endParaRPr lang="en-US"/>
          </a:p>
        </p:txBody>
      </p:sp>
    </p:spTree>
    <p:extLst>
      <p:ext uri="{BB962C8B-B14F-4D97-AF65-F5344CB8AC3E}">
        <p14:creationId xmlns:p14="http://schemas.microsoft.com/office/powerpoint/2010/main" val="3796002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53</a:t>
            </a:fld>
            <a:endParaRPr lang="en-US"/>
          </a:p>
        </p:txBody>
      </p:sp>
    </p:spTree>
    <p:extLst>
      <p:ext uri="{BB962C8B-B14F-4D97-AF65-F5344CB8AC3E}">
        <p14:creationId xmlns:p14="http://schemas.microsoft.com/office/powerpoint/2010/main" val="1344900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journals.plos.org</a:t>
            </a:r>
            <a:r>
              <a:rPr lang="en-US" dirty="0"/>
              <a:t>/</a:t>
            </a:r>
            <a:r>
              <a:rPr lang="en-US" dirty="0" err="1"/>
              <a:t>ploscompbiol</a:t>
            </a:r>
            <a:r>
              <a:rPr lang="en-US" dirty="0"/>
              <a:t>/</a:t>
            </a:r>
            <a:r>
              <a:rPr lang="en-US" dirty="0" err="1"/>
              <a:t>article?id</a:t>
            </a:r>
            <a:r>
              <a:rPr lang="en-US" dirty="0"/>
              <a:t>=10.1371/journal.pcbi.1002375#pcbi-1002375-g001</a:t>
            </a:r>
          </a:p>
        </p:txBody>
      </p:sp>
      <p:sp>
        <p:nvSpPr>
          <p:cNvPr id="4" name="Slide Number Placeholder 3"/>
          <p:cNvSpPr>
            <a:spLocks noGrp="1"/>
          </p:cNvSpPr>
          <p:nvPr>
            <p:ph type="sldNum" sz="quarter" idx="5"/>
          </p:nvPr>
        </p:nvSpPr>
        <p:spPr/>
        <p:txBody>
          <a:bodyPr/>
          <a:lstStyle/>
          <a:p>
            <a:fld id="{C74EAC61-49C5-D24E-8247-6FF134EF9A99}" type="slidenum">
              <a:rPr lang="en-US" smtClean="0"/>
              <a:t>72</a:t>
            </a:fld>
            <a:endParaRPr lang="en-US"/>
          </a:p>
        </p:txBody>
      </p:sp>
    </p:spTree>
    <p:extLst>
      <p:ext uri="{BB962C8B-B14F-4D97-AF65-F5344CB8AC3E}">
        <p14:creationId xmlns:p14="http://schemas.microsoft.com/office/powerpoint/2010/main" val="2511637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www.gsea-msigdb.org</a:t>
            </a:r>
            <a:r>
              <a:rPr lang="en-US" dirty="0"/>
              <a:t>/</a:t>
            </a:r>
            <a:r>
              <a:rPr lang="en-US" dirty="0" err="1"/>
              <a:t>gsea</a:t>
            </a:r>
            <a:r>
              <a:rPr lang="en-US" dirty="0"/>
              <a:t>/doc/</a:t>
            </a:r>
            <a:r>
              <a:rPr lang="en-US" dirty="0" err="1"/>
              <a:t>GSEAUserGuideFrame.html</a:t>
            </a:r>
            <a:r>
              <a:rPr lang="en-US" dirty="0"/>
              <a:t>#:~:text=Gene%20Set%20Enrichment%20Analysis%20(GSEA)%20is%20a%20computational%20method%20that,biological%20states%20(e.g.%20phenotypes).</a:t>
            </a:r>
          </a:p>
        </p:txBody>
      </p:sp>
      <p:sp>
        <p:nvSpPr>
          <p:cNvPr id="4" name="Slide Number Placeholder 3"/>
          <p:cNvSpPr>
            <a:spLocks noGrp="1"/>
          </p:cNvSpPr>
          <p:nvPr>
            <p:ph type="sldNum" sz="quarter" idx="5"/>
          </p:nvPr>
        </p:nvSpPr>
        <p:spPr/>
        <p:txBody>
          <a:bodyPr/>
          <a:lstStyle/>
          <a:p>
            <a:fld id="{C74EAC61-49C5-D24E-8247-6FF134EF9A99}" type="slidenum">
              <a:rPr lang="en-US" smtClean="0"/>
              <a:t>74</a:t>
            </a:fld>
            <a:endParaRPr lang="en-US"/>
          </a:p>
        </p:txBody>
      </p:sp>
    </p:spTree>
    <p:extLst>
      <p:ext uri="{BB962C8B-B14F-4D97-AF65-F5344CB8AC3E}">
        <p14:creationId xmlns:p14="http://schemas.microsoft.com/office/powerpoint/2010/main" val="3442335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75</a:t>
            </a:fld>
            <a:endParaRPr lang="en-US"/>
          </a:p>
        </p:txBody>
      </p:sp>
    </p:spTree>
    <p:extLst>
      <p:ext uri="{BB962C8B-B14F-4D97-AF65-F5344CB8AC3E}">
        <p14:creationId xmlns:p14="http://schemas.microsoft.com/office/powerpoint/2010/main" val="3838846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8</a:t>
            </a:fld>
            <a:endParaRPr lang="en-US"/>
          </a:p>
        </p:txBody>
      </p:sp>
    </p:spTree>
    <p:extLst>
      <p:ext uri="{BB962C8B-B14F-4D97-AF65-F5344CB8AC3E}">
        <p14:creationId xmlns:p14="http://schemas.microsoft.com/office/powerpoint/2010/main" val="3081751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000" dirty="0"/>
                  <a:t>Experiment</a:t>
                </a:r>
              </a:p>
              <a:p>
                <a:pPr marL="800100" lvl="1" indent="-342900">
                  <a:buFont typeface="Arial" panose="020B0604020202020204" pitchFamily="34" charset="0"/>
                  <a:buChar char="•"/>
                </a:pPr>
                <a:r>
                  <a:rPr lang="en-US" sz="2000" dirty="0"/>
                  <a:t>Draw n observations without replacement from a total population of size N</a:t>
                </a:r>
              </a:p>
              <a:p>
                <a:pPr marL="800100" lvl="1" indent="-342900">
                  <a:buFont typeface="Arial" panose="020B0604020202020204" pitchFamily="34" charset="0"/>
                  <a:buChar char="•"/>
                </a:pPr>
                <a:r>
                  <a:rPr lang="en-US" sz="2000" dirty="0"/>
                  <a:t>S out of N are “successes”</a:t>
                </a:r>
              </a:p>
              <a:p>
                <a:pPr marL="800100" lvl="1" indent="-342900">
                  <a:buFont typeface="Arial" panose="020B0604020202020204" pitchFamily="34" charset="0"/>
                  <a:buChar char="•"/>
                </a:pPr>
                <a:r>
                  <a:rPr lang="en-US" sz="2000" dirty="0"/>
                  <a:t>What’s the probability of drawing exactly s of the S “successes” in your sample of size n?</a:t>
                </a:r>
              </a:p>
              <a:p>
                <a:pPr marL="800100" lvl="1" indent="-342900">
                  <a:buFont typeface="Arial" panose="020B0604020202020204" pitchFamily="34" charset="0"/>
                  <a:buChar char="•"/>
                </a:pPr>
                <a:r>
                  <a:rPr lang="en-US" sz="2000" dirty="0"/>
                  <a:t>Or, what’s the probability of exactly this much overlap between your sample and the “success” set, S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N?</a:t>
                </a:r>
              </a:p>
              <a:p>
                <a:pPr marL="342900" indent="-342900">
                  <a:buFont typeface="Arial" panose="020B0604020202020204" pitchFamily="34" charset="0"/>
                  <a:buChar char="•"/>
                </a:pPr>
                <a:r>
                  <a:rPr lang="en-US" sz="2000" dirty="0"/>
                  <a:t>To estimate significance of the overlap, we need to know </a:t>
                </a:r>
                <a:r>
                  <a:rPr lang="en-US" sz="2000" dirty="0">
                    <a:solidFill>
                      <a:srgbClr val="FF0000"/>
                    </a:solidFill>
                  </a:rPr>
                  <a:t>the size of the “universe”/population (N)!</a:t>
                </a:r>
              </a:p>
              <a:p>
                <a:endParaRPr lang="en-US" dirty="0"/>
              </a:p>
            </p:txBody>
          </p:sp>
        </mc:Choice>
        <mc:Fallback>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000" dirty="0"/>
                  <a:t>Experiment</a:t>
                </a:r>
              </a:p>
              <a:p>
                <a:pPr marL="800100" lvl="1" indent="-342900">
                  <a:buFont typeface="Arial" panose="020B0604020202020204" pitchFamily="34" charset="0"/>
                  <a:buChar char="•"/>
                </a:pPr>
                <a:r>
                  <a:rPr lang="en-US" sz="2000" dirty="0"/>
                  <a:t>Draw n observations without replacement from a total population of size N</a:t>
                </a:r>
              </a:p>
              <a:p>
                <a:pPr marL="800100" lvl="1" indent="-342900">
                  <a:buFont typeface="Arial" panose="020B0604020202020204" pitchFamily="34" charset="0"/>
                  <a:buChar char="•"/>
                </a:pPr>
                <a:r>
                  <a:rPr lang="en-US" sz="2000" dirty="0"/>
                  <a:t>S out of N are “successes”</a:t>
                </a:r>
              </a:p>
              <a:p>
                <a:pPr marL="800100" lvl="1" indent="-342900">
                  <a:buFont typeface="Arial" panose="020B0604020202020204" pitchFamily="34" charset="0"/>
                  <a:buChar char="•"/>
                </a:pPr>
                <a:r>
                  <a:rPr lang="en-US" sz="2000" dirty="0"/>
                  <a:t>What’s the probability of drawing exactly s of the S “successes” in your sample of size n?</a:t>
                </a:r>
              </a:p>
              <a:p>
                <a:pPr marL="800100" lvl="1" indent="-342900">
                  <a:buFont typeface="Arial" panose="020B0604020202020204" pitchFamily="34" charset="0"/>
                  <a:buChar char="•"/>
                </a:pPr>
                <a:r>
                  <a:rPr lang="en-US" sz="2000" dirty="0"/>
                  <a:t>Or, what’s the probability of exactly this much overlap between your sample and the “success” set, S </a:t>
                </a:r>
                <a:r>
                  <a:rPr lang="en-US" sz="2000" i="0">
                    <a:latin typeface="Cambria Math" panose="02040503050406030204" pitchFamily="18" charset="0"/>
                    <a:ea typeface="Cambria Math" panose="02040503050406030204" pitchFamily="18" charset="0"/>
                  </a:rPr>
                  <a:t>⊆</a:t>
                </a:r>
                <a:r>
                  <a:rPr lang="en-US" sz="2000" dirty="0"/>
                  <a:t> N?</a:t>
                </a:r>
              </a:p>
              <a:p>
                <a:pPr marL="342900" indent="-342900">
                  <a:buFont typeface="Arial" panose="020B0604020202020204" pitchFamily="34" charset="0"/>
                  <a:buChar char="•"/>
                </a:pPr>
                <a:r>
                  <a:rPr lang="en-US" sz="2000" dirty="0"/>
                  <a:t>To estimate significance of the overlap, we need to know </a:t>
                </a:r>
                <a:r>
                  <a:rPr lang="en-US" sz="2000" dirty="0">
                    <a:solidFill>
                      <a:srgbClr val="FF0000"/>
                    </a:solidFill>
                  </a:rPr>
                  <a:t>the size of the “universe”/population (N)!</a:t>
                </a:r>
              </a:p>
              <a:p>
                <a:endParaRPr lang="en-US" dirty="0"/>
              </a:p>
            </p:txBody>
          </p:sp>
        </mc:Fallback>
      </mc:AlternateContent>
      <p:sp>
        <p:nvSpPr>
          <p:cNvPr id="4" name="Slide Number Placeholder 3"/>
          <p:cNvSpPr>
            <a:spLocks noGrp="1"/>
          </p:cNvSpPr>
          <p:nvPr>
            <p:ph type="sldNum" sz="quarter" idx="5"/>
          </p:nvPr>
        </p:nvSpPr>
        <p:spPr/>
        <p:txBody>
          <a:bodyPr/>
          <a:lstStyle/>
          <a:p>
            <a:fld id="{C74EAC61-49C5-D24E-8247-6FF134EF9A99}" type="slidenum">
              <a:rPr lang="en-US" smtClean="0"/>
              <a:t>10</a:t>
            </a:fld>
            <a:endParaRPr lang="en-US"/>
          </a:p>
        </p:txBody>
      </p:sp>
    </p:spTree>
    <p:extLst>
      <p:ext uri="{BB962C8B-B14F-4D97-AF65-F5344CB8AC3E}">
        <p14:creationId xmlns:p14="http://schemas.microsoft.com/office/powerpoint/2010/main" val="3198689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text slide was borrowed from Frank Fan’s presentation.</a:t>
            </a:r>
          </a:p>
        </p:txBody>
      </p:sp>
      <p:sp>
        <p:nvSpPr>
          <p:cNvPr id="4" name="Slide Number Placeholder 3"/>
          <p:cNvSpPr>
            <a:spLocks noGrp="1"/>
          </p:cNvSpPr>
          <p:nvPr>
            <p:ph type="sldNum" sz="quarter" idx="5"/>
          </p:nvPr>
        </p:nvSpPr>
        <p:spPr/>
        <p:txBody>
          <a:bodyPr/>
          <a:lstStyle/>
          <a:p>
            <a:fld id="{C74EAC61-49C5-D24E-8247-6FF134EF9A99}" type="slidenum">
              <a:rPr lang="en-US" smtClean="0"/>
              <a:t>27</a:t>
            </a:fld>
            <a:endParaRPr lang="en-US"/>
          </a:p>
        </p:txBody>
      </p:sp>
    </p:spTree>
    <p:extLst>
      <p:ext uri="{BB962C8B-B14F-4D97-AF65-F5344CB8AC3E}">
        <p14:creationId xmlns:p14="http://schemas.microsoft.com/office/powerpoint/2010/main" val="763644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text slide was borrowed from Frank Fan’s presentation.</a:t>
            </a:r>
          </a:p>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28</a:t>
            </a:fld>
            <a:endParaRPr lang="en-US"/>
          </a:p>
        </p:txBody>
      </p:sp>
    </p:spTree>
    <p:extLst>
      <p:ext uri="{BB962C8B-B14F-4D97-AF65-F5344CB8AC3E}">
        <p14:creationId xmlns:p14="http://schemas.microsoft.com/office/powerpoint/2010/main" val="1325706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text slide was borrowed from Frank Fan’s presentation.</a:t>
            </a:r>
          </a:p>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29</a:t>
            </a:fld>
            <a:endParaRPr lang="en-US"/>
          </a:p>
        </p:txBody>
      </p:sp>
    </p:spTree>
    <p:extLst>
      <p:ext uri="{BB962C8B-B14F-4D97-AF65-F5344CB8AC3E}">
        <p14:creationId xmlns:p14="http://schemas.microsoft.com/office/powerpoint/2010/main" val="1798688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39</a:t>
            </a:fld>
            <a:endParaRPr lang="en-US"/>
          </a:p>
        </p:txBody>
      </p:sp>
    </p:spTree>
    <p:extLst>
      <p:ext uri="{BB962C8B-B14F-4D97-AF65-F5344CB8AC3E}">
        <p14:creationId xmlns:p14="http://schemas.microsoft.com/office/powerpoint/2010/main" val="194108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47</a:t>
            </a:fld>
            <a:endParaRPr lang="en-US"/>
          </a:p>
        </p:txBody>
      </p:sp>
    </p:spTree>
    <p:extLst>
      <p:ext uri="{BB962C8B-B14F-4D97-AF65-F5344CB8AC3E}">
        <p14:creationId xmlns:p14="http://schemas.microsoft.com/office/powerpoint/2010/main" val="3972205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50</a:t>
            </a:fld>
            <a:endParaRPr lang="en-US"/>
          </a:p>
        </p:txBody>
      </p:sp>
    </p:spTree>
    <p:extLst>
      <p:ext uri="{BB962C8B-B14F-4D97-AF65-F5344CB8AC3E}">
        <p14:creationId xmlns:p14="http://schemas.microsoft.com/office/powerpoint/2010/main" val="3250033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4/9/25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098314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4/9/25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48987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4/9/25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20190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4/9/25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754158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45046C-2239-C44E-BC51-7EFB739E2595}" type="datetimeFigureOut">
              <a:rPr lang="en-US" smtClean="0"/>
              <a:t>4/9/25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480134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45046C-2239-C44E-BC51-7EFB739E2595}" type="datetimeFigureOut">
              <a:rPr lang="en-US" smtClean="0"/>
              <a:t>4/9/25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69520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45046C-2239-C44E-BC51-7EFB739E2595}" type="datetimeFigureOut">
              <a:rPr lang="en-US" smtClean="0"/>
              <a:t>4/9/25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573828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45046C-2239-C44E-BC51-7EFB739E2595}" type="datetimeFigureOut">
              <a:rPr lang="en-US" smtClean="0"/>
              <a:t>4/9/25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779838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45046C-2239-C44E-BC51-7EFB739E2595}" type="datetimeFigureOut">
              <a:rPr lang="en-US" smtClean="0"/>
              <a:t>4/9/25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656904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45046C-2239-C44E-BC51-7EFB739E2595}" type="datetimeFigureOut">
              <a:rPr lang="en-US" smtClean="0"/>
              <a:t>4/9/25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38381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45046C-2239-C44E-BC51-7EFB739E2595}" type="datetimeFigureOut">
              <a:rPr lang="en-US" smtClean="0"/>
              <a:t>4/9/25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85593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45046C-2239-C44E-BC51-7EFB739E2595}" type="datetimeFigureOut">
              <a:rPr lang="en-US" smtClean="0"/>
              <a:t>4/9/25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9B9132-F3B9-814E-81B7-7832C27DEFEE}" type="slidenum">
              <a:rPr lang="en-US" smtClean="0"/>
              <a:t>‹#›</a:t>
            </a:fld>
            <a:endParaRPr lang="en-US"/>
          </a:p>
        </p:txBody>
      </p:sp>
    </p:spTree>
    <p:extLst>
      <p:ext uri="{BB962C8B-B14F-4D97-AF65-F5344CB8AC3E}">
        <p14:creationId xmlns:p14="http://schemas.microsoft.com/office/powerpoint/2010/main" val="14496012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medrxiv.org/content/10.1101/2021.03.23.21253516v1"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great.stanford.edu/public/html/index.php" TargetMode="External"/><Relationship Id="rId2" Type="http://schemas.openxmlformats.org/officeDocument/2006/relationships/hyperlink" Target="http://bejerano.stanford.edu/papers/GREAT.pdf" TargetMode="External"/><Relationship Id="rId1" Type="http://schemas.openxmlformats.org/officeDocument/2006/relationships/slideLayout" Target="../slideLayouts/slideLayout2.xml"/><Relationship Id="rId4" Type="http://schemas.openxmlformats.org/officeDocument/2006/relationships/hyperlink" Target="https://great-help.atlassian.net/wiki/spaces/GREAT/overview?homepageId=655450"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great.stanford.edu/public/html/demo.php"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bmcbioinformatics.biomedcentral.com/articles/10.1186/s12859-019-3146-1"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reactome.org/" TargetMode="External"/><Relationship Id="rId13" Type="http://schemas.openxmlformats.org/officeDocument/2006/relationships/hyperlink" Target="https://fuma.ctglab.nl/" TargetMode="External"/><Relationship Id="rId3" Type="http://schemas.openxmlformats.org/officeDocument/2006/relationships/hyperlink" Target="http://geneontology.org/" TargetMode="External"/><Relationship Id="rId7" Type="http://schemas.openxmlformats.org/officeDocument/2006/relationships/hyperlink" Target="https://www.pathwaycommons.org/" TargetMode="External"/><Relationship Id="rId12" Type="http://schemas.openxmlformats.org/officeDocument/2006/relationships/hyperlink" Target="https://ctg.cncr.nl/software/magm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digitalinsights.qiagen.com/products-overview/discovery-insights-portfolio/analysis-and-visualization/qiagen-ipa/" TargetMode="External"/><Relationship Id="rId11" Type="http://schemas.openxmlformats.org/officeDocument/2006/relationships/hyperlink" Target="https://david.ncifcrf.gov/" TargetMode="External"/><Relationship Id="rId5" Type="http://schemas.openxmlformats.org/officeDocument/2006/relationships/hyperlink" Target="https://www.genome.jp/kegg/" TargetMode="External"/><Relationship Id="rId10" Type="http://schemas.openxmlformats.org/officeDocument/2006/relationships/hyperlink" Target="https://www.gsea-msigdb.org/gsea/index.jsp" TargetMode="External"/><Relationship Id="rId4" Type="http://schemas.openxmlformats.org/officeDocument/2006/relationships/hyperlink" Target="http://www.pantherdb.org/" TargetMode="External"/><Relationship Id="rId9" Type="http://schemas.openxmlformats.org/officeDocument/2006/relationships/hyperlink" Target="http://great.stanford.edu/public/html/" TargetMode="External"/><Relationship Id="rId14" Type="http://schemas.openxmlformats.org/officeDocument/2006/relationships/hyperlink" Target="https://maayanlab.cloud/Enrichr/"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Gene Set Analysis</a:t>
            </a:r>
          </a:p>
        </p:txBody>
      </p:sp>
      <p:sp>
        <p:nvSpPr>
          <p:cNvPr id="3" name="Subtitle 2"/>
          <p:cNvSpPr>
            <a:spLocks noGrp="1"/>
          </p:cNvSpPr>
          <p:nvPr>
            <p:ph type="subTitle" idx="1"/>
          </p:nvPr>
        </p:nvSpPr>
        <p:spPr>
          <a:xfrm>
            <a:off x="1524000" y="3602037"/>
            <a:ext cx="9144000" cy="2429111"/>
          </a:xfrm>
        </p:spPr>
        <p:txBody>
          <a:bodyPr>
            <a:normAutofit/>
          </a:bodyPr>
          <a:lstStyle/>
          <a:p>
            <a:r>
              <a:rPr lang="en-US" dirty="0"/>
              <a:t>HUGEN 2073</a:t>
            </a:r>
          </a:p>
          <a:p>
            <a:endParaRPr lang="en-US" dirty="0"/>
          </a:p>
          <a:p>
            <a:r>
              <a:rPr lang="en-US" dirty="0"/>
              <a:t>Jon Chernus</a:t>
            </a:r>
          </a:p>
        </p:txBody>
      </p:sp>
    </p:spTree>
    <p:extLst>
      <p:ext uri="{BB962C8B-B14F-4D97-AF65-F5344CB8AC3E}">
        <p14:creationId xmlns:p14="http://schemas.microsoft.com/office/powerpoint/2010/main" val="158540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36D9E-914C-C535-C0CD-9E429E26AEF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4C10BE5-07EC-D051-B35A-7450E1414695}"/>
              </a:ext>
            </a:extLst>
          </p:cNvPr>
          <p:cNvSpPr>
            <a:spLocks noGrp="1"/>
          </p:cNvSpPr>
          <p:nvPr>
            <p:ph type="title"/>
          </p:nvPr>
        </p:nvSpPr>
        <p:spPr>
          <a:xfrm>
            <a:off x="502920" y="-33079"/>
            <a:ext cx="12192000" cy="1325563"/>
          </a:xfrm>
        </p:spPr>
        <p:txBody>
          <a:bodyPr>
            <a:normAutofit/>
          </a:bodyPr>
          <a:lstStyle/>
          <a:p>
            <a:r>
              <a:rPr lang="en-US" sz="3500" dirty="0"/>
              <a:t>Hypergeometric test (Fisher’s exact test)</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AF4427A-8B9C-AE5B-4464-6A0A91E75544}"/>
                  </a:ext>
                </a:extLst>
              </p:cNvPr>
              <p:cNvSpPr txBox="1"/>
              <p:nvPr/>
            </p:nvSpPr>
            <p:spPr>
              <a:xfrm>
                <a:off x="7342958" y="2349430"/>
                <a:ext cx="2091150" cy="434671"/>
              </a:xfrm>
              <a:prstGeom prst="rect">
                <a:avLst/>
              </a:prstGeom>
              <a:noFill/>
            </p:spPr>
            <p:txBody>
              <a:bodyPr wrap="none" lIns="0" tIns="0" rIns="0" bIns="0" rtlCol="0">
                <a:spAutoFit/>
              </a:bodyPr>
              <a:lstStyle/>
              <a:p>
                <a:r>
                  <a:rPr lang="en-US" baseline="-25000" dirty="0"/>
                  <a:t>a</a:t>
                </a:r>
                <a14:m>
                  <m:oMath xmlns:m="http://schemas.openxmlformats.org/officeDocument/2006/math">
                    <m:r>
                      <a:rPr lang="en-US" b="0" i="1" smtClean="0">
                        <a:latin typeface="Cambria Math" panose="02040503050406030204" pitchFamily="18" charset="0"/>
                      </a:rPr>
                      <m:t>𝐶</m:t>
                    </m:r>
                    <m:r>
                      <a:rPr lang="en-US" b="0" i="1" baseline="-25000" smtClean="0">
                        <a:latin typeface="Cambria Math" panose="02040503050406030204" pitchFamily="18" charset="0"/>
                      </a:rPr>
                      <m:t>𝑏</m:t>
                    </m:r>
                    <m:r>
                      <a:rPr lang="en-US" i="1" smtClean="0">
                        <a:latin typeface="Cambria Math" panose="02040503050406030204" pitchFamily="18" charset="0"/>
                      </a:rPr>
                      <m:t>=</m:t>
                    </m:r>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𝑏</m:t>
                            </m:r>
                          </m:den>
                        </m:f>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den>
                    </m:f>
                  </m:oMath>
                </a14:m>
                <a:endParaRPr lang="en-US" dirty="0"/>
              </a:p>
            </p:txBody>
          </p:sp>
        </mc:Choice>
        <mc:Fallback>
          <p:sp>
            <p:nvSpPr>
              <p:cNvPr id="9" name="TextBox 8">
                <a:extLst>
                  <a:ext uri="{FF2B5EF4-FFF2-40B4-BE49-F238E27FC236}">
                    <a16:creationId xmlns:a16="http://schemas.microsoft.com/office/drawing/2014/main" id="{EAF4427A-8B9C-AE5B-4464-6A0A91E75544}"/>
                  </a:ext>
                </a:extLst>
              </p:cNvPr>
              <p:cNvSpPr txBox="1">
                <a:spLocks noRot="1" noChangeAspect="1" noMove="1" noResize="1" noEditPoints="1" noAdjustHandles="1" noChangeArrowheads="1" noChangeShapeType="1" noTextEdit="1"/>
              </p:cNvSpPr>
              <p:nvPr/>
            </p:nvSpPr>
            <p:spPr>
              <a:xfrm>
                <a:off x="7342958" y="2349430"/>
                <a:ext cx="2091150" cy="434671"/>
              </a:xfrm>
              <a:prstGeom prst="rect">
                <a:avLst/>
              </a:prstGeom>
              <a:blipFill>
                <a:blip r:embed="rId3"/>
                <a:stretch>
                  <a:fillRect l="-4819" r="-2410"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383A82D-CA68-9C66-F2E5-EAEB2D5B07B3}"/>
                  </a:ext>
                </a:extLst>
              </p:cNvPr>
              <p:cNvSpPr txBox="1"/>
              <p:nvPr/>
            </p:nvSpPr>
            <p:spPr>
              <a:xfrm>
                <a:off x="1274672" y="6387492"/>
                <a:ext cx="10648496" cy="352597"/>
              </a:xfrm>
              <a:prstGeom prst="rect">
                <a:avLst/>
              </a:prstGeom>
              <a:noFill/>
            </p:spPr>
            <p:txBody>
              <a:bodyPr wrap="square" lIns="0" tIns="0" rIns="0" bIns="0" rtlCol="0">
                <a:spAutoFit/>
              </a:bodyPr>
              <a:lstStyle/>
              <a:p>
                <a:r>
                  <a:rPr lang="en-US" b="0" dirty="0"/>
                  <a:t>Finally, </a:t>
                </a:r>
                <a14:m>
                  <m:oMath xmlns:m="http://schemas.openxmlformats.org/officeDocument/2006/math">
                    <m:r>
                      <a:rPr lang="en-US" b="0" i="1" smtClean="0">
                        <a:latin typeface="Cambria Math" panose="02040503050406030204" pitchFamily="18" charset="0"/>
                      </a:rPr>
                      <m:t>𝑃</m:t>
                    </m:r>
                    <m:r>
                      <a:rPr lang="en-US" b="0" i="1" baseline="-25000" smtClean="0">
                        <a:latin typeface="Cambria Math" panose="02040503050406030204" pitchFamily="18" charset="0"/>
                      </a:rPr>
                      <m:t>h𝑦𝑝𝑒𝑟𝑔𝑒𝑜𝑚𝑒𝑡𝑟𝑖𝑐</m:t>
                    </m:r>
                    <m:r>
                      <a:rPr lang="en-US" b="0" i="0" smtClean="0">
                        <a:latin typeface="Cambria Math" panose="02040503050406030204" pitchFamily="18" charset="0"/>
                      </a:rPr>
                      <m:t>=</m:t>
                    </m:r>
                  </m:oMath>
                </a14:m>
                <a:r>
                  <a:rPr lang="en-US" dirty="0">
                    <a:latin typeface="Cambria Math" panose="02040503050406030204" pitchFamily="18" charset="0"/>
                  </a:rPr>
                  <a:t> </a:t>
                </a:r>
                <a:r>
                  <a:rPr lang="en-US" b="0" i="0" dirty="0">
                    <a:latin typeface="Cambria Math" panose="02040503050406030204" pitchFamily="18" charset="0"/>
                  </a:rPr>
                  <a:t>P</a:t>
                </a:r>
                <a:r>
                  <a:rPr lang="en-US" dirty="0">
                    <a:latin typeface="Cambria Math" panose="02040503050406030204" pitchFamily="18" charset="0"/>
                  </a:rPr>
                  <a:t>[</a:t>
                </a:r>
                <a:r>
                  <a:rPr lang="en-US" sz="1400" b="0" i="0" dirty="0">
                    <a:latin typeface="Cambria Math" panose="02040503050406030204" pitchFamily="18" charset="0"/>
                  </a:rPr>
                  <a:t>see overl</a:t>
                </a:r>
                <a:r>
                  <a:rPr lang="en-US" sz="1400" dirty="0">
                    <a:latin typeface="Cambria Math" panose="02040503050406030204" pitchFamily="18" charset="0"/>
                  </a:rPr>
                  <a:t>ap </a:t>
                </a:r>
                <a:r>
                  <a:rPr lang="en-US" sz="1400" i="1" dirty="0">
                    <a:latin typeface="Cambria Math" panose="02040503050406030204" pitchFamily="18" charset="0"/>
                  </a:rPr>
                  <a:t>at least </a:t>
                </a:r>
                <a:r>
                  <a:rPr lang="en-US" sz="1400" dirty="0">
                    <a:latin typeface="Cambria Math" panose="02040503050406030204" pitchFamily="18" charset="0"/>
                  </a:rPr>
                  <a:t>this big</a:t>
                </a:r>
                <a:r>
                  <a:rPr lang="en-US" b="0" i="0" dirty="0">
                    <a:latin typeface="Cambria Math" panose="02040503050406030204" pitchFamily="18" charset="0"/>
                  </a:rPr>
                  <a:t>)] =</a:t>
                </a:r>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𝑚𝑖𝑛</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sup>
                      <m:e>
                        <m:r>
                          <a:rPr lang="en-US" i="1">
                            <a:latin typeface="Cambria Math" panose="02040503050406030204" pitchFamily="18" charset="0"/>
                          </a:rPr>
                          <m:t>𝑃</m:t>
                        </m:r>
                        <m:r>
                          <a:rPr lang="en-US" i="1">
                            <a:latin typeface="Cambria Math" panose="02040503050406030204" pitchFamily="18" charset="0"/>
                          </a:rPr>
                          <m:t>(</m:t>
                        </m:r>
                        <m:r>
                          <m:rPr>
                            <m:sty m:val="p"/>
                          </m:rPr>
                          <a:rPr lang="en-US" b="0" i="0" smtClean="0">
                            <a:latin typeface="Cambria Math" panose="02040503050406030204" pitchFamily="18" charset="0"/>
                          </a:rPr>
                          <m:t>overlap</m:t>
                        </m:r>
                        <m:r>
                          <a:rPr lang="en-US" b="0" i="0" smtClean="0">
                            <a:latin typeface="Cambria Math" panose="02040503050406030204" pitchFamily="18" charset="0"/>
                          </a:rPr>
                          <m:t> </m:t>
                        </m:r>
                        <m:r>
                          <m:rPr>
                            <m:sty m:val="p"/>
                          </m:rPr>
                          <a:rPr lang="en-US" b="0" i="0" smtClean="0">
                            <a:latin typeface="Cambria Math" panose="02040503050406030204" pitchFamily="18" charset="0"/>
                          </a:rPr>
                          <m:t>exa</m:t>
                        </m:r>
                        <m:r>
                          <a:rPr lang="en-US" b="0" i="1" smtClean="0">
                            <a:latin typeface="Cambria Math" panose="02040503050406030204" pitchFamily="18" charset="0"/>
                          </a:rPr>
                          <m:t>𝑐𝑡𝑙𝑦</m:t>
                        </m:r>
                        <m:r>
                          <a:rPr lang="en-US" b="0" i="1" smtClean="0">
                            <a:latin typeface="Cambria Math" panose="02040503050406030204" pitchFamily="18" charset="0"/>
                          </a:rPr>
                          <m:t> </m:t>
                        </m:r>
                        <m:r>
                          <a:rPr lang="en-US" b="0" i="1" smtClean="0">
                            <a:latin typeface="Cambria Math" panose="02040503050406030204" pitchFamily="18" charset="0"/>
                          </a:rPr>
                          <m:t>𝑖</m:t>
                        </m:r>
                        <m:r>
                          <a:rPr lang="en-US" i="1">
                            <a:latin typeface="Cambria Math" panose="02040503050406030204" pitchFamily="18" charset="0"/>
                          </a:rPr>
                          <m:t>)</m:t>
                        </m:r>
                      </m:e>
                    </m:nary>
                  </m:oMath>
                </a14:m>
                <a:r>
                  <a:rPr lang="en-US" b="0" i="0" dirty="0">
                    <a:latin typeface="Cambria Math" panose="02040503050406030204" pitchFamily="18" charset="0"/>
                  </a:rPr>
                  <a:t> </a:t>
                </a:r>
                <a:r>
                  <a:rPr lang="en-US" dirty="0">
                    <a:latin typeface="Cambria Math" panose="02040503050406030204" pitchFamily="18" charset="0"/>
                  </a:rPr>
                  <a:t>                         </a:t>
                </a:r>
              </a:p>
            </p:txBody>
          </p:sp>
        </mc:Choice>
        <mc:Fallback>
          <p:sp>
            <p:nvSpPr>
              <p:cNvPr id="10" name="TextBox 9">
                <a:extLst>
                  <a:ext uri="{FF2B5EF4-FFF2-40B4-BE49-F238E27FC236}">
                    <a16:creationId xmlns:a16="http://schemas.microsoft.com/office/drawing/2014/main" id="{5383A82D-CA68-9C66-F2E5-EAEB2D5B07B3}"/>
                  </a:ext>
                </a:extLst>
              </p:cNvPr>
              <p:cNvSpPr txBox="1">
                <a:spLocks noRot="1" noChangeAspect="1" noMove="1" noResize="1" noEditPoints="1" noAdjustHandles="1" noChangeArrowheads="1" noChangeShapeType="1" noTextEdit="1"/>
              </p:cNvSpPr>
              <p:nvPr/>
            </p:nvSpPr>
            <p:spPr>
              <a:xfrm>
                <a:off x="1274672" y="6387492"/>
                <a:ext cx="10648496" cy="352597"/>
              </a:xfrm>
              <a:prstGeom prst="rect">
                <a:avLst/>
              </a:prstGeom>
              <a:blipFill>
                <a:blip r:embed="rId4"/>
                <a:stretch>
                  <a:fillRect l="-1311" t="-117857" b="-18928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C69BF30F-E5D5-2227-0A9A-2079099C52D4}"/>
              </a:ext>
            </a:extLst>
          </p:cNvPr>
          <p:cNvSpPr txBox="1"/>
          <p:nvPr/>
        </p:nvSpPr>
        <p:spPr>
          <a:xfrm>
            <a:off x="4286250" y="2974465"/>
            <a:ext cx="2183130" cy="307777"/>
          </a:xfrm>
          <a:prstGeom prst="rect">
            <a:avLst/>
          </a:prstGeom>
          <a:noFill/>
        </p:spPr>
        <p:txBody>
          <a:bodyPr wrap="square" rtlCol="0">
            <a:spAutoFit/>
          </a:bodyPr>
          <a:lstStyle/>
          <a:p>
            <a:r>
              <a:rPr lang="en-US" sz="1400" dirty="0">
                <a:solidFill>
                  <a:schemeClr val="bg1"/>
                </a:solidFill>
              </a:rPr>
              <a:t>= size of gene set = 12</a:t>
            </a:r>
          </a:p>
        </p:txBody>
      </p:sp>
      <p:sp>
        <p:nvSpPr>
          <p:cNvPr id="12" name="TextBox 11">
            <a:extLst>
              <a:ext uri="{FF2B5EF4-FFF2-40B4-BE49-F238E27FC236}">
                <a16:creationId xmlns:a16="http://schemas.microsoft.com/office/drawing/2014/main" id="{A34334B0-A2C3-70D5-8D65-EEBCDA71336A}"/>
              </a:ext>
            </a:extLst>
          </p:cNvPr>
          <p:cNvSpPr txBox="1"/>
          <p:nvPr/>
        </p:nvSpPr>
        <p:spPr>
          <a:xfrm>
            <a:off x="4240530" y="3377039"/>
            <a:ext cx="3383280" cy="307777"/>
          </a:xfrm>
          <a:prstGeom prst="rect">
            <a:avLst/>
          </a:prstGeom>
          <a:noFill/>
        </p:spPr>
        <p:txBody>
          <a:bodyPr wrap="square" rtlCol="0">
            <a:spAutoFit/>
          </a:bodyPr>
          <a:lstStyle/>
          <a:p>
            <a:r>
              <a:rPr lang="en-US" sz="1400" dirty="0">
                <a:solidFill>
                  <a:schemeClr val="bg1"/>
                </a:solidFill>
              </a:rPr>
              <a:t>= overlap of your genes with gene set = 2 </a:t>
            </a:r>
          </a:p>
        </p:txBody>
      </p:sp>
      <p:sp>
        <p:nvSpPr>
          <p:cNvPr id="13" name="TextBox 12">
            <a:extLst>
              <a:ext uri="{FF2B5EF4-FFF2-40B4-BE49-F238E27FC236}">
                <a16:creationId xmlns:a16="http://schemas.microsoft.com/office/drawing/2014/main" id="{9B8ED1BE-0AE4-3165-8BA1-20775CC2FB33}"/>
              </a:ext>
            </a:extLst>
          </p:cNvPr>
          <p:cNvSpPr txBox="1"/>
          <p:nvPr/>
        </p:nvSpPr>
        <p:spPr>
          <a:xfrm>
            <a:off x="4309110" y="3812024"/>
            <a:ext cx="3383280" cy="307777"/>
          </a:xfrm>
          <a:prstGeom prst="rect">
            <a:avLst/>
          </a:prstGeom>
          <a:noFill/>
        </p:spPr>
        <p:txBody>
          <a:bodyPr wrap="square" rtlCol="0">
            <a:spAutoFit/>
          </a:bodyPr>
          <a:lstStyle/>
          <a:p>
            <a:r>
              <a:rPr lang="en-US" sz="1400" dirty="0">
                <a:solidFill>
                  <a:schemeClr val="bg1"/>
                </a:solidFill>
              </a:rPr>
              <a:t>= total number of genes “out there” = 20</a:t>
            </a:r>
          </a:p>
        </p:txBody>
      </p:sp>
      <p:sp>
        <p:nvSpPr>
          <p:cNvPr id="14" name="TextBox 13">
            <a:extLst>
              <a:ext uri="{FF2B5EF4-FFF2-40B4-BE49-F238E27FC236}">
                <a16:creationId xmlns:a16="http://schemas.microsoft.com/office/drawing/2014/main" id="{2A2BA192-FB52-DA84-4CBD-2F6BC76DB303}"/>
              </a:ext>
            </a:extLst>
          </p:cNvPr>
          <p:cNvSpPr txBox="1"/>
          <p:nvPr/>
        </p:nvSpPr>
        <p:spPr>
          <a:xfrm>
            <a:off x="4286250" y="4201290"/>
            <a:ext cx="3383280" cy="307777"/>
          </a:xfrm>
          <a:prstGeom prst="rect">
            <a:avLst/>
          </a:prstGeom>
          <a:noFill/>
        </p:spPr>
        <p:txBody>
          <a:bodyPr wrap="square" rtlCol="0">
            <a:spAutoFit/>
          </a:bodyPr>
          <a:lstStyle/>
          <a:p>
            <a:r>
              <a:rPr lang="en-US" sz="1400" dirty="0">
                <a:solidFill>
                  <a:schemeClr val="bg1"/>
                </a:solidFill>
              </a:rPr>
              <a:t>= genes from your analysis = 7</a:t>
            </a:r>
          </a:p>
        </p:txBody>
      </p:sp>
      <p:sp>
        <p:nvSpPr>
          <p:cNvPr id="15" name="TextBox 14">
            <a:extLst>
              <a:ext uri="{FF2B5EF4-FFF2-40B4-BE49-F238E27FC236}">
                <a16:creationId xmlns:a16="http://schemas.microsoft.com/office/drawing/2014/main" id="{2B08ADE0-E97E-CC2D-2319-8A2DEC437381}"/>
              </a:ext>
            </a:extLst>
          </p:cNvPr>
          <p:cNvSpPr txBox="1"/>
          <p:nvPr/>
        </p:nvSpPr>
        <p:spPr>
          <a:xfrm>
            <a:off x="5439823" y="917958"/>
            <a:ext cx="6870289" cy="5632311"/>
          </a:xfrm>
          <a:prstGeom prst="rect">
            <a:avLst/>
          </a:prstGeom>
          <a:noFill/>
        </p:spPr>
        <p:txBody>
          <a:bodyPr wrap="square" rtlCol="0">
            <a:spAutoFit/>
          </a:bodyPr>
          <a:lstStyle/>
          <a:p>
            <a:r>
              <a:rPr lang="en-US" dirty="0"/>
              <a:t>What’s the probability of an overlap at least this big?</a:t>
            </a:r>
          </a:p>
          <a:p>
            <a:pPr marL="285750" indent="-285750">
              <a:buFont typeface="Arial" panose="020B0604020202020204" pitchFamily="34" charset="0"/>
              <a:buChar char="•"/>
            </a:pPr>
            <a:r>
              <a:rPr lang="en-US" dirty="0"/>
              <a:t>You picked n=7 GWAS genes out of the genome (N≈20,000)</a:t>
            </a:r>
          </a:p>
          <a:p>
            <a:pPr marL="285750" indent="-285750">
              <a:buFont typeface="Arial" panose="020B0604020202020204" pitchFamily="34" charset="0"/>
              <a:buChar char="•"/>
            </a:pPr>
            <a:r>
              <a:rPr lang="en-US" dirty="0"/>
              <a:t>The gene set had K=10 genes, overlapping k=2 of your genes</a:t>
            </a:r>
          </a:p>
          <a:p>
            <a:endParaRPr lang="en-US" dirty="0"/>
          </a:p>
          <a:p>
            <a:r>
              <a:rPr lang="en-US" dirty="0"/>
              <a:t>Number of ways to pick </a:t>
            </a:r>
            <a:r>
              <a:rPr lang="en-US" i="1" dirty="0"/>
              <a:t>b</a:t>
            </a:r>
            <a:r>
              <a:rPr lang="en-US" dirty="0"/>
              <a:t> balls from an urn with </a:t>
            </a:r>
            <a:r>
              <a:rPr lang="en-US" i="1" dirty="0"/>
              <a:t>a</a:t>
            </a:r>
            <a:r>
              <a:rPr lang="en-US" dirty="0"/>
              <a:t> total balls:</a:t>
            </a:r>
          </a:p>
          <a:p>
            <a:endParaRPr lang="en-US" dirty="0"/>
          </a:p>
          <a:p>
            <a:endParaRPr lang="en-US" dirty="0"/>
          </a:p>
          <a:p>
            <a:endParaRPr lang="en-US" dirty="0"/>
          </a:p>
          <a:p>
            <a:r>
              <a:rPr lang="en-US" dirty="0"/>
              <a:t>How many ways could you pick 7 genes out of the genome?</a:t>
            </a:r>
          </a:p>
          <a:p>
            <a:r>
              <a:rPr lang="en-US" dirty="0"/>
              <a:t> </a:t>
            </a:r>
          </a:p>
          <a:p>
            <a:r>
              <a:rPr lang="en-US" dirty="0"/>
              <a:t> </a:t>
            </a:r>
          </a:p>
          <a:p>
            <a:endParaRPr lang="en-US" dirty="0"/>
          </a:p>
          <a:p>
            <a:r>
              <a:rPr lang="en-US" dirty="0"/>
              <a:t>How many ways could you get an overlap of exactly 2?</a:t>
            </a:r>
          </a:p>
          <a:p>
            <a:endParaRPr lang="en-US" dirty="0"/>
          </a:p>
          <a:p>
            <a:endParaRPr lang="en-US" dirty="0"/>
          </a:p>
          <a:p>
            <a:endParaRPr lang="en-US" dirty="0"/>
          </a:p>
          <a:p>
            <a:r>
              <a:rPr lang="en-US" dirty="0"/>
              <a:t>So P[overlap exactly k=2] = 🫠 / 😱</a:t>
            </a:r>
          </a:p>
          <a:p>
            <a:endParaRPr lang="en-US" dirty="0"/>
          </a:p>
          <a:p>
            <a:endParaRPr lang="en-US" dirty="0"/>
          </a:p>
          <a:p>
            <a:pPr marL="285750" indent="-285750">
              <a:buFont typeface="Arial" panose="020B0604020202020204" pitchFamily="34" charset="0"/>
              <a:buChar char="•"/>
            </a:pPr>
            <a:endParaRPr lang="en-US" dirty="0"/>
          </a:p>
        </p:txBody>
      </p:sp>
      <p:grpSp>
        <p:nvGrpSpPr>
          <p:cNvPr id="2" name="Group 1">
            <a:extLst>
              <a:ext uri="{FF2B5EF4-FFF2-40B4-BE49-F238E27FC236}">
                <a16:creationId xmlns:a16="http://schemas.microsoft.com/office/drawing/2014/main" id="{24DCE6C1-FDB7-1F8F-80E7-D0951D4D8964}"/>
              </a:ext>
            </a:extLst>
          </p:cNvPr>
          <p:cNvGrpSpPr/>
          <p:nvPr/>
        </p:nvGrpSpPr>
        <p:grpSpPr>
          <a:xfrm>
            <a:off x="70807" y="1024160"/>
            <a:ext cx="5329712" cy="4181543"/>
            <a:chOff x="3581972" y="2010425"/>
            <a:chExt cx="5329712" cy="4181543"/>
          </a:xfrm>
          <a:solidFill>
            <a:schemeClr val="bg1"/>
          </a:solidFill>
        </p:grpSpPr>
        <p:pic>
          <p:nvPicPr>
            <p:cNvPr id="3" name="Picture 2">
              <a:extLst>
                <a:ext uri="{FF2B5EF4-FFF2-40B4-BE49-F238E27FC236}">
                  <a16:creationId xmlns:a16="http://schemas.microsoft.com/office/drawing/2014/main" id="{8764D6F2-A9DA-5C94-6DFA-A249373D617A}"/>
                </a:ext>
              </a:extLst>
            </p:cNvPr>
            <p:cNvPicPr>
              <a:picLocks noChangeAspect="1"/>
            </p:cNvPicPr>
            <p:nvPr/>
          </p:nvPicPr>
          <p:blipFill>
            <a:blip r:embed="rId5"/>
            <a:stretch>
              <a:fillRect/>
            </a:stretch>
          </p:blipFill>
          <p:spPr>
            <a:xfrm>
              <a:off x="3581972" y="2010425"/>
              <a:ext cx="5329712" cy="4181543"/>
            </a:xfrm>
            <a:prstGeom prst="rect">
              <a:avLst/>
            </a:prstGeom>
            <a:grpFill/>
          </p:spPr>
        </p:pic>
        <p:sp>
          <p:nvSpPr>
            <p:cNvPr id="6" name="TextBox 5">
              <a:extLst>
                <a:ext uri="{FF2B5EF4-FFF2-40B4-BE49-F238E27FC236}">
                  <a16:creationId xmlns:a16="http://schemas.microsoft.com/office/drawing/2014/main" id="{5C82110B-528C-A89A-BB4D-54F618E4C90D}"/>
                </a:ext>
              </a:extLst>
            </p:cNvPr>
            <p:cNvSpPr txBox="1"/>
            <p:nvPr/>
          </p:nvSpPr>
          <p:spPr>
            <a:xfrm>
              <a:off x="4392890" y="5533535"/>
              <a:ext cx="1973232" cy="369332"/>
            </a:xfrm>
            <a:prstGeom prst="rect">
              <a:avLst/>
            </a:prstGeom>
            <a:grpFill/>
          </p:spPr>
          <p:txBody>
            <a:bodyPr wrap="none" rtlCol="0">
              <a:spAutoFit/>
            </a:bodyPr>
            <a:lstStyle/>
            <a:p>
              <a:r>
                <a:rPr lang="en-US" dirty="0"/>
                <a:t>Reference gene set</a:t>
              </a:r>
            </a:p>
          </p:txBody>
        </p:sp>
        <p:sp>
          <p:nvSpPr>
            <p:cNvPr id="16" name="TextBox 15">
              <a:extLst>
                <a:ext uri="{FF2B5EF4-FFF2-40B4-BE49-F238E27FC236}">
                  <a16:creationId xmlns:a16="http://schemas.microsoft.com/office/drawing/2014/main" id="{37945A92-E26D-C9A9-8E7C-4823FB5E326A}"/>
                </a:ext>
              </a:extLst>
            </p:cNvPr>
            <p:cNvSpPr txBox="1"/>
            <p:nvPr/>
          </p:nvSpPr>
          <p:spPr>
            <a:xfrm>
              <a:off x="6989761" y="5167795"/>
              <a:ext cx="1358213" cy="369332"/>
            </a:xfrm>
            <a:prstGeom prst="rect">
              <a:avLst/>
            </a:prstGeom>
            <a:grpFill/>
          </p:spPr>
          <p:txBody>
            <a:bodyPr wrap="square" rtlCol="0">
              <a:spAutoFit/>
            </a:bodyPr>
            <a:lstStyle/>
            <a:p>
              <a:r>
                <a:rPr lang="en-US" dirty="0"/>
                <a:t>Your list</a:t>
              </a:r>
            </a:p>
          </p:txBody>
        </p:sp>
        <p:cxnSp>
          <p:nvCxnSpPr>
            <p:cNvPr id="17" name="Straight Arrow Connector 16">
              <a:extLst>
                <a:ext uri="{FF2B5EF4-FFF2-40B4-BE49-F238E27FC236}">
                  <a16:creationId xmlns:a16="http://schemas.microsoft.com/office/drawing/2014/main" id="{6A7FD55C-9E18-67BB-F544-833CF643FC84}"/>
                </a:ext>
              </a:extLst>
            </p:cNvPr>
            <p:cNvCxnSpPr>
              <a:cxnSpLocks/>
              <a:stCxn id="16" idx="0"/>
            </p:cNvCxnSpPr>
            <p:nvPr/>
          </p:nvCxnSpPr>
          <p:spPr>
            <a:xfrm flipH="1" flipV="1">
              <a:off x="7587343" y="4572000"/>
              <a:ext cx="81525" cy="595795"/>
            </a:xfrm>
            <a:prstGeom prst="straightConnector1">
              <a:avLst/>
            </a:prstGeom>
            <a:grpFill/>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53DF604-ABFA-294F-DBC8-B591FD9836FA}"/>
                </a:ext>
              </a:extLst>
            </p:cNvPr>
            <p:cNvCxnSpPr>
              <a:cxnSpLocks/>
            </p:cNvCxnSpPr>
            <p:nvPr/>
          </p:nvCxnSpPr>
          <p:spPr>
            <a:xfrm flipV="1">
              <a:off x="5374682" y="4767943"/>
              <a:ext cx="89947" cy="765592"/>
            </a:xfrm>
            <a:prstGeom prst="straightConnector1">
              <a:avLst/>
            </a:prstGeom>
            <a:grpFill/>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2E39A31-9970-7663-9630-FEC9C675B8F5}"/>
                </a:ext>
              </a:extLst>
            </p:cNvPr>
            <p:cNvSpPr txBox="1"/>
            <p:nvPr/>
          </p:nvSpPr>
          <p:spPr>
            <a:xfrm>
              <a:off x="6180022" y="4315900"/>
              <a:ext cx="919804" cy="369332"/>
            </a:xfrm>
            <a:prstGeom prst="rect">
              <a:avLst/>
            </a:prstGeom>
            <a:grpFill/>
          </p:spPr>
          <p:txBody>
            <a:bodyPr wrap="none" rtlCol="0">
              <a:spAutoFit/>
            </a:bodyPr>
            <a:lstStyle/>
            <a:p>
              <a:r>
                <a:rPr lang="en-US" dirty="0"/>
                <a:t>Overlap</a:t>
              </a:r>
            </a:p>
          </p:txBody>
        </p:sp>
        <p:cxnSp>
          <p:nvCxnSpPr>
            <p:cNvPr id="20" name="Straight Arrow Connector 19">
              <a:extLst>
                <a:ext uri="{FF2B5EF4-FFF2-40B4-BE49-F238E27FC236}">
                  <a16:creationId xmlns:a16="http://schemas.microsoft.com/office/drawing/2014/main" id="{4709E4CC-A20B-4589-7B40-9FEE4D30F2D8}"/>
                </a:ext>
              </a:extLst>
            </p:cNvPr>
            <p:cNvCxnSpPr>
              <a:cxnSpLocks/>
            </p:cNvCxnSpPr>
            <p:nvPr/>
          </p:nvCxnSpPr>
          <p:spPr>
            <a:xfrm flipH="1" flipV="1">
              <a:off x="6553200" y="3951514"/>
              <a:ext cx="86724" cy="364386"/>
            </a:xfrm>
            <a:prstGeom prst="straightConnector1">
              <a:avLst/>
            </a:prstGeom>
            <a:grpFill/>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3CDDD3D-D0BD-8E46-2CB2-05056172B87A}"/>
                </a:ext>
              </a:extLst>
            </p:cNvPr>
            <p:cNvSpPr txBox="1"/>
            <p:nvPr/>
          </p:nvSpPr>
          <p:spPr>
            <a:xfrm>
              <a:off x="6504628" y="2075446"/>
              <a:ext cx="2016386" cy="369332"/>
            </a:xfrm>
            <a:prstGeom prst="rect">
              <a:avLst/>
            </a:prstGeom>
            <a:grpFill/>
          </p:spPr>
          <p:txBody>
            <a:bodyPr wrap="none" rtlCol="0">
              <a:spAutoFit/>
            </a:bodyPr>
            <a:lstStyle/>
            <a:p>
              <a:r>
                <a:rPr lang="en-US" dirty="0"/>
                <a:t>Rest of the genome</a:t>
              </a:r>
            </a:p>
          </p:txBody>
        </p:sp>
        <p:cxnSp>
          <p:nvCxnSpPr>
            <p:cNvPr id="22" name="Curved Connector 21">
              <a:extLst>
                <a:ext uri="{FF2B5EF4-FFF2-40B4-BE49-F238E27FC236}">
                  <a16:creationId xmlns:a16="http://schemas.microsoft.com/office/drawing/2014/main" id="{DEF35378-57DC-9F40-28AC-DBB6E470D689}"/>
                </a:ext>
              </a:extLst>
            </p:cNvPr>
            <p:cNvCxnSpPr>
              <a:cxnSpLocks/>
            </p:cNvCxnSpPr>
            <p:nvPr/>
          </p:nvCxnSpPr>
          <p:spPr>
            <a:xfrm rot="10800000">
              <a:off x="5965638" y="2114135"/>
              <a:ext cx="538990" cy="137571"/>
            </a:xfrm>
            <a:prstGeom prst="curvedConnector3">
              <a:avLst>
                <a:gd name="adj1" fmla="val 27784"/>
              </a:avLst>
            </a:prstGeom>
            <a:grpFill/>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28F6273C-0D84-CE79-BCF2-0F2D079A9160}"/>
                </a:ext>
              </a:extLst>
            </p:cNvPr>
            <p:cNvCxnSpPr/>
            <p:nvPr/>
          </p:nvCxnSpPr>
          <p:spPr>
            <a:xfrm rot="16200000" flipH="1">
              <a:off x="8464615" y="2328791"/>
              <a:ext cx="406204" cy="293406"/>
            </a:xfrm>
            <a:prstGeom prst="curvedConnector3">
              <a:avLst>
                <a:gd name="adj1" fmla="val 1763"/>
              </a:avLst>
            </a:prstGeom>
            <a:grpFill/>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25766538-8B9C-0397-77F3-506277A33DEA}"/>
                  </a:ext>
                </a:extLst>
              </p:cNvPr>
              <p:cNvSpPr txBox="1"/>
              <p:nvPr/>
            </p:nvSpPr>
            <p:spPr>
              <a:xfrm>
                <a:off x="6814847" y="3582394"/>
                <a:ext cx="3368102" cy="434671"/>
              </a:xfrm>
              <a:prstGeom prst="rect">
                <a:avLst/>
              </a:prstGeom>
              <a:noFill/>
            </p:spPr>
            <p:txBody>
              <a:bodyPr wrap="none" lIns="0" tIns="0" rIns="0" bIns="0" rtlCol="0">
                <a:spAutoFit/>
              </a:bodyPr>
              <a:lstStyle/>
              <a:p>
                <a:r>
                  <a:rPr lang="en-US" baseline="-25000" dirty="0"/>
                  <a:t>N</a:t>
                </a:r>
                <a14:m>
                  <m:oMath xmlns:m="http://schemas.openxmlformats.org/officeDocument/2006/math">
                    <m:r>
                      <a:rPr lang="en-US" b="0" i="1" smtClean="0">
                        <a:latin typeface="Cambria Math" panose="02040503050406030204" pitchFamily="18" charset="0"/>
                      </a:rPr>
                      <m:t>𝐶</m:t>
                    </m:r>
                    <m:r>
                      <a:rPr lang="en-US" b="0" i="1" baseline="-25000" smtClean="0">
                        <a:latin typeface="Cambria Math" panose="02040503050406030204" pitchFamily="18" charset="0"/>
                      </a:rPr>
                      <m:t>𝑛</m:t>
                    </m:r>
                    <m:r>
                      <a:rPr lang="en-US" i="1" smtClean="0">
                        <a:latin typeface="Cambria Math" panose="02040503050406030204" pitchFamily="18" charset="0"/>
                      </a:rPr>
                      <m:t>=</m:t>
                    </m:r>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20000</m:t>
                            </m:r>
                          </m:num>
                          <m:den>
                            <m:r>
                              <a:rPr lang="en-US" b="0" i="1" smtClean="0">
                                <a:latin typeface="Cambria Math" panose="02040503050406030204" pitchFamily="18" charset="0"/>
                              </a:rPr>
                              <m:t>7</m:t>
                            </m:r>
                          </m:den>
                        </m:f>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20000</m:t>
                        </m:r>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20000</m:t>
                            </m:r>
                            <m:r>
                              <a:rPr lang="en-US" b="0" i="1" smtClean="0">
                                <a:latin typeface="Cambria Math" panose="02040503050406030204" pitchFamily="18" charset="0"/>
                              </a:rPr>
                              <m:t>−</m:t>
                            </m:r>
                            <m:r>
                              <a:rPr lang="en-US" b="0" i="1" smtClean="0">
                                <a:latin typeface="Cambria Math" panose="02040503050406030204" pitchFamily="18" charset="0"/>
                              </a:rPr>
                              <m:t>7</m:t>
                            </m:r>
                          </m:e>
                        </m:d>
                        <m:r>
                          <a:rPr lang="en-US" b="0" i="1" smtClean="0">
                            <a:latin typeface="Cambria Math" panose="02040503050406030204" pitchFamily="18" charset="0"/>
                          </a:rPr>
                          <m:t>!(</m:t>
                        </m:r>
                        <m:r>
                          <a:rPr lang="en-US" b="0" i="1" smtClean="0">
                            <a:latin typeface="Cambria Math" panose="02040503050406030204" pitchFamily="18" charset="0"/>
                          </a:rPr>
                          <m:t>7</m:t>
                        </m:r>
                        <m:r>
                          <a:rPr lang="en-US" b="0" i="1" smtClean="0">
                            <a:latin typeface="Cambria Math" panose="02040503050406030204" pitchFamily="18" charset="0"/>
                          </a:rPr>
                          <m:t>!)</m:t>
                        </m:r>
                      </m:den>
                    </m:f>
                  </m:oMath>
                </a14:m>
                <a:r>
                  <a:rPr lang="en-US" dirty="0"/>
                  <a:t> = 🫠 </a:t>
                </a:r>
              </a:p>
            </p:txBody>
          </p:sp>
        </mc:Choice>
        <mc:Fallback>
          <p:sp>
            <p:nvSpPr>
              <p:cNvPr id="37" name="TextBox 36">
                <a:extLst>
                  <a:ext uri="{FF2B5EF4-FFF2-40B4-BE49-F238E27FC236}">
                    <a16:creationId xmlns:a16="http://schemas.microsoft.com/office/drawing/2014/main" id="{25766538-8B9C-0397-77F3-506277A33DEA}"/>
                  </a:ext>
                </a:extLst>
              </p:cNvPr>
              <p:cNvSpPr txBox="1">
                <a:spLocks noRot="1" noChangeAspect="1" noMove="1" noResize="1" noEditPoints="1" noAdjustHandles="1" noChangeArrowheads="1" noChangeShapeType="1" noTextEdit="1"/>
              </p:cNvSpPr>
              <p:nvPr/>
            </p:nvSpPr>
            <p:spPr>
              <a:xfrm>
                <a:off x="6814847" y="3582394"/>
                <a:ext cx="3368102" cy="434671"/>
              </a:xfrm>
              <a:prstGeom prst="rect">
                <a:avLst/>
              </a:prstGeom>
              <a:blipFill>
                <a:blip r:embed="rId6"/>
                <a:stretch>
                  <a:fillRect l="-2632" t="-2857" r="-1880" b="-1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96F5CE87-BB47-1B38-DE3A-8E52CB565F4C}"/>
                  </a:ext>
                </a:extLst>
              </p:cNvPr>
              <p:cNvSpPr txBox="1"/>
              <p:nvPr/>
            </p:nvSpPr>
            <p:spPr>
              <a:xfrm>
                <a:off x="5439823" y="4622133"/>
                <a:ext cx="6690550" cy="441211"/>
              </a:xfrm>
              <a:prstGeom prst="rect">
                <a:avLst/>
              </a:prstGeom>
              <a:noFill/>
            </p:spPr>
            <p:txBody>
              <a:bodyPr wrap="none" lIns="0" tIns="0" rIns="0" bIns="0" rtlCol="0">
                <a:spAutoFit/>
              </a:bodyPr>
              <a:lstStyle/>
              <a:p>
                <a:r>
                  <a:rPr lang="en-US" baseline="-25000" dirty="0"/>
                  <a:t>K</a:t>
                </a:r>
                <a14:m>
                  <m:oMath xmlns:m="http://schemas.openxmlformats.org/officeDocument/2006/math">
                    <m:r>
                      <a:rPr lang="en-US" b="0" i="1" smtClean="0">
                        <a:latin typeface="Cambria Math" panose="02040503050406030204" pitchFamily="18" charset="0"/>
                      </a:rPr>
                      <m:t>𝐶</m:t>
                    </m:r>
                    <m:r>
                      <a:rPr lang="en-US" b="0" i="1" baseline="-25000" smtClean="0">
                        <a:latin typeface="Cambria Math" panose="02040503050406030204" pitchFamily="18" charset="0"/>
                      </a:rPr>
                      <m:t>𝑘</m:t>
                    </m:r>
                    <m:r>
                      <a:rPr lang="en-US" b="0" i="1" smtClean="0">
                        <a:latin typeface="Cambria Math" panose="02040503050406030204" pitchFamily="18" charset="0"/>
                      </a:rPr>
                      <m:t>∗</m:t>
                    </m:r>
                    <m:r>
                      <m:rPr>
                        <m:nor/>
                      </m:rPr>
                      <a:rPr lang="en-US" b="0" i="0" baseline="-25000" dirty="0" smtClean="0"/>
                      <m:t>N</m:t>
                    </m:r>
                    <m:r>
                      <m:rPr>
                        <m:nor/>
                      </m:rPr>
                      <a:rPr lang="en-US" b="0" i="0" baseline="-25000" dirty="0" smtClean="0"/>
                      <m:t>-</m:t>
                    </m:r>
                    <m:r>
                      <m:rPr>
                        <m:nor/>
                      </m:rPr>
                      <a:rPr lang="en-US" b="0" i="0" baseline="-25000" dirty="0" smtClean="0"/>
                      <m:t>K</m:t>
                    </m:r>
                    <m:r>
                      <a:rPr lang="en-US" i="1">
                        <a:latin typeface="Cambria Math" panose="02040503050406030204" pitchFamily="18" charset="0"/>
                      </a:rPr>
                      <m:t>𝐶</m:t>
                    </m:r>
                    <m:r>
                      <m:rPr>
                        <m:nor/>
                      </m:rPr>
                      <a:rPr lang="en-US" baseline="-25000" dirty="0"/>
                      <m:t>n</m:t>
                    </m:r>
                    <m:r>
                      <m:rPr>
                        <m:nor/>
                      </m:rPr>
                      <a:rPr lang="en-US" baseline="-25000" dirty="0"/>
                      <m:t>-</m:t>
                    </m:r>
                    <m:r>
                      <m:rPr>
                        <m:nor/>
                      </m:rPr>
                      <a:rPr lang="en-US" baseline="-25000" dirty="0"/>
                      <m:t>k</m:t>
                    </m:r>
                    <m:r>
                      <a:rPr lang="en-US" b="0" i="1" smtClean="0">
                        <a:latin typeface="Cambria Math" panose="02040503050406030204" pitchFamily="18" charset="0"/>
                      </a:rPr>
                      <m:t>=</m:t>
                    </m:r>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2</m:t>
                            </m:r>
                          </m:den>
                        </m:f>
                      </m:e>
                    </m:d>
                    <m:r>
                      <a:rPr lang="en-US" b="0" i="1" smtClean="0">
                        <a:latin typeface="Cambria Math" panose="02040503050406030204" pitchFamily="18" charset="0"/>
                      </a:rPr>
                      <m:t>∗</m:t>
                    </m:r>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b="0" i="1" smtClean="0">
                                <a:latin typeface="Cambria Math" panose="02040503050406030204" pitchFamily="18" charset="0"/>
                              </a:rPr>
                              <m:t>20,000−10</m:t>
                            </m:r>
                          </m:num>
                          <m:den>
                            <m:r>
                              <a:rPr lang="en-US" b="0" i="1" smtClean="0">
                                <a:latin typeface="Cambria Math" panose="02040503050406030204" pitchFamily="18" charset="0"/>
                              </a:rPr>
                              <m:t>5</m:t>
                            </m:r>
                          </m:den>
                        </m:f>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10</m:t>
                            </m:r>
                            <m:r>
                              <a:rPr lang="en-US" b="0" i="1" smtClean="0">
                                <a:latin typeface="Cambria Math" panose="02040503050406030204" pitchFamily="18" charset="0"/>
                              </a:rPr>
                              <m:t>−</m:t>
                            </m:r>
                            <m:r>
                              <a:rPr lang="en-US" b="0" i="1" smtClean="0">
                                <a:latin typeface="Cambria Math" panose="02040503050406030204" pitchFamily="18" charset="0"/>
                              </a:rPr>
                              <m:t>2</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m:t>
                            </m:r>
                          </m:e>
                        </m:d>
                      </m:den>
                    </m:f>
                    <m:r>
                      <a:rPr lang="en-US" b="0" i="1" smtClean="0">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(20,000−10)</m:t>
                        </m:r>
                        <m:r>
                          <a:rPr lang="en-US" i="1">
                            <a:latin typeface="Cambria Math" panose="02040503050406030204" pitchFamily="18" charset="0"/>
                          </a:rPr>
                          <m:t>!</m:t>
                        </m:r>
                      </m:num>
                      <m:den>
                        <m:d>
                          <m:dPr>
                            <m:ctrlPr>
                              <a:rPr lang="en-US" i="1">
                                <a:latin typeface="Cambria Math" panose="02040503050406030204" pitchFamily="18" charset="0"/>
                              </a:rPr>
                            </m:ctrlPr>
                          </m:dPr>
                          <m:e>
                            <m:r>
                              <a:rPr lang="en-US" b="0" i="1" smtClean="0">
                                <a:latin typeface="Cambria Math" panose="02040503050406030204" pitchFamily="18" charset="0"/>
                              </a:rPr>
                              <m:t>(20,000−10)</m:t>
                            </m:r>
                            <m:r>
                              <a:rPr lang="en-US" i="1">
                                <a:latin typeface="Cambria Math" panose="02040503050406030204" pitchFamily="18" charset="0"/>
                              </a:rPr>
                              <m:t>−</m:t>
                            </m:r>
                            <m:r>
                              <a:rPr lang="en-US" b="0" i="1" smtClean="0">
                                <a:latin typeface="Cambria Math" panose="02040503050406030204" pitchFamily="18" charset="0"/>
                              </a:rPr>
                              <m:t>5</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m:t>
                        </m:r>
                      </m:den>
                    </m:f>
                  </m:oMath>
                </a14:m>
                <a:r>
                  <a:rPr lang="en-US" dirty="0"/>
                  <a:t> = 😱</a:t>
                </a:r>
              </a:p>
            </p:txBody>
          </p:sp>
        </mc:Choice>
        <mc:Fallback>
          <p:sp>
            <p:nvSpPr>
              <p:cNvPr id="38" name="TextBox 37">
                <a:extLst>
                  <a:ext uri="{FF2B5EF4-FFF2-40B4-BE49-F238E27FC236}">
                    <a16:creationId xmlns:a16="http://schemas.microsoft.com/office/drawing/2014/main" id="{96F5CE87-BB47-1B38-DE3A-8E52CB565F4C}"/>
                  </a:ext>
                </a:extLst>
              </p:cNvPr>
              <p:cNvSpPr txBox="1">
                <a:spLocks noRot="1" noChangeAspect="1" noMove="1" noResize="1" noEditPoints="1" noAdjustHandles="1" noChangeArrowheads="1" noChangeShapeType="1" noTextEdit="1"/>
              </p:cNvSpPr>
              <p:nvPr/>
            </p:nvSpPr>
            <p:spPr>
              <a:xfrm>
                <a:off x="5439823" y="4622133"/>
                <a:ext cx="6690550" cy="441211"/>
              </a:xfrm>
              <a:prstGeom prst="rect">
                <a:avLst/>
              </a:prstGeom>
              <a:blipFill>
                <a:blip r:embed="rId7"/>
                <a:stretch>
                  <a:fillRect l="-1515" t="-2778" r="-1136" b="-16667"/>
                </a:stretch>
              </a:blipFill>
            </p:spPr>
            <p:txBody>
              <a:bodyPr/>
              <a:lstStyle/>
              <a:p>
                <a:r>
                  <a:rPr lang="en-US">
                    <a:noFill/>
                  </a:rPr>
                  <a:t> </a:t>
                </a:r>
              </a:p>
            </p:txBody>
          </p:sp>
        </mc:Fallback>
      </mc:AlternateContent>
    </p:spTree>
    <p:extLst>
      <p:ext uri="{BB962C8B-B14F-4D97-AF65-F5344CB8AC3E}">
        <p14:creationId xmlns:p14="http://schemas.microsoft.com/office/powerpoint/2010/main" val="1589943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C4005-CD41-5D46-AD3F-E5C0D531223B}"/>
              </a:ext>
            </a:extLst>
          </p:cNvPr>
          <p:cNvSpPr>
            <a:spLocks noGrp="1"/>
          </p:cNvSpPr>
          <p:nvPr>
            <p:ph type="title"/>
          </p:nvPr>
        </p:nvSpPr>
        <p:spPr/>
        <p:txBody>
          <a:bodyPr/>
          <a:lstStyle/>
          <a:p>
            <a:r>
              <a:rPr lang="en-US" dirty="0"/>
              <a:t>Gene Ontologies</a:t>
            </a:r>
          </a:p>
        </p:txBody>
      </p:sp>
      <p:sp>
        <p:nvSpPr>
          <p:cNvPr id="3" name="Content Placeholder 2">
            <a:extLst>
              <a:ext uri="{FF2B5EF4-FFF2-40B4-BE49-F238E27FC236}">
                <a16:creationId xmlns:a16="http://schemas.microsoft.com/office/drawing/2014/main" id="{8F3561E5-451B-D148-83CB-B5B29A53C04E}"/>
              </a:ext>
            </a:extLst>
          </p:cNvPr>
          <p:cNvSpPr>
            <a:spLocks noGrp="1"/>
          </p:cNvSpPr>
          <p:nvPr>
            <p:ph idx="1"/>
          </p:nvPr>
        </p:nvSpPr>
        <p:spPr/>
        <p:txBody>
          <a:bodyPr>
            <a:normAutofit fontScale="92500" lnSpcReduction="10000"/>
          </a:bodyPr>
          <a:lstStyle/>
          <a:p>
            <a:pPr marL="0" indent="0">
              <a:buNone/>
            </a:pPr>
            <a:r>
              <a:rPr lang="en-US" dirty="0"/>
              <a:t>Gene ontology (GO) is a formalized system for categorizing/annotating genes according to their biological functions.</a:t>
            </a:r>
          </a:p>
          <a:p>
            <a:pPr marL="0" indent="0">
              <a:buNone/>
            </a:pPr>
            <a:endParaRPr lang="en-US" dirty="0"/>
          </a:p>
          <a:p>
            <a:pPr marL="0" indent="0">
              <a:buNone/>
            </a:pPr>
            <a:r>
              <a:rPr lang="en-US" dirty="0"/>
              <a:t>This makes it easier to systematically compare gene sets and also can help keep track of similar genes across different organisms.</a:t>
            </a:r>
          </a:p>
          <a:p>
            <a:pPr marL="0" indent="0">
              <a:buNone/>
            </a:pPr>
            <a:endParaRPr lang="en-US" dirty="0"/>
          </a:p>
          <a:p>
            <a:pPr marL="0" indent="0">
              <a:buNone/>
            </a:pPr>
            <a:r>
              <a:rPr lang="en-US" dirty="0"/>
              <a:t>Every gene has assigned three “aspects”</a:t>
            </a:r>
          </a:p>
          <a:p>
            <a:r>
              <a:rPr lang="en-US" dirty="0"/>
              <a:t>Molecular function</a:t>
            </a:r>
          </a:p>
          <a:p>
            <a:r>
              <a:rPr lang="en-US" dirty="0"/>
              <a:t>Cellular component</a:t>
            </a:r>
          </a:p>
          <a:p>
            <a:r>
              <a:rPr lang="en-US" dirty="0"/>
              <a:t>Biological process</a:t>
            </a:r>
          </a:p>
          <a:p>
            <a:pPr marL="0" indent="0">
              <a:buNone/>
            </a:pPr>
            <a:endParaRPr lang="en-US" dirty="0"/>
          </a:p>
        </p:txBody>
      </p:sp>
      <p:sp>
        <p:nvSpPr>
          <p:cNvPr id="4" name="Rectangle 3">
            <a:extLst>
              <a:ext uri="{FF2B5EF4-FFF2-40B4-BE49-F238E27FC236}">
                <a16:creationId xmlns:a16="http://schemas.microsoft.com/office/drawing/2014/main" id="{81226C58-5E6D-0A48-813D-556603910ABC}"/>
              </a:ext>
            </a:extLst>
          </p:cNvPr>
          <p:cNvSpPr/>
          <p:nvPr/>
        </p:nvSpPr>
        <p:spPr>
          <a:xfrm>
            <a:off x="838200" y="1321356"/>
            <a:ext cx="2450992" cy="369332"/>
          </a:xfrm>
          <a:prstGeom prst="rect">
            <a:avLst/>
          </a:prstGeom>
        </p:spPr>
        <p:txBody>
          <a:bodyPr wrap="none">
            <a:spAutoFit/>
          </a:bodyPr>
          <a:lstStyle/>
          <a:p>
            <a:r>
              <a:rPr lang="en-US" dirty="0"/>
              <a:t>http://</a:t>
            </a:r>
            <a:r>
              <a:rPr lang="en-US" dirty="0" err="1"/>
              <a:t>geneontology.org</a:t>
            </a:r>
            <a:endParaRPr lang="en-US" dirty="0"/>
          </a:p>
        </p:txBody>
      </p:sp>
    </p:spTree>
    <p:extLst>
      <p:ext uri="{BB962C8B-B14F-4D97-AF65-F5344CB8AC3E}">
        <p14:creationId xmlns:p14="http://schemas.microsoft.com/office/powerpoint/2010/main" val="102639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4F50-D5BA-5445-BCBC-CB8AB9299E4A}"/>
              </a:ext>
            </a:extLst>
          </p:cNvPr>
          <p:cNvSpPr>
            <a:spLocks noGrp="1"/>
          </p:cNvSpPr>
          <p:nvPr>
            <p:ph type="title"/>
          </p:nvPr>
        </p:nvSpPr>
        <p:spPr/>
        <p:txBody>
          <a:bodyPr/>
          <a:lstStyle/>
          <a:p>
            <a:r>
              <a:rPr lang="en-US" dirty="0"/>
              <a:t>Gene Ontologies - aspects</a:t>
            </a:r>
          </a:p>
        </p:txBody>
      </p:sp>
      <p:pic>
        <p:nvPicPr>
          <p:cNvPr id="4" name="Content Placeholder 3">
            <a:extLst>
              <a:ext uri="{FF2B5EF4-FFF2-40B4-BE49-F238E27FC236}">
                <a16:creationId xmlns:a16="http://schemas.microsoft.com/office/drawing/2014/main" id="{288BEFB6-E9F3-B045-AFD6-9C7FBC3F5443}"/>
              </a:ext>
            </a:extLst>
          </p:cNvPr>
          <p:cNvPicPr>
            <a:picLocks noGrp="1" noChangeAspect="1"/>
          </p:cNvPicPr>
          <p:nvPr>
            <p:ph idx="1"/>
          </p:nvPr>
        </p:nvPicPr>
        <p:blipFill>
          <a:blip r:embed="rId2"/>
          <a:stretch>
            <a:fillRect/>
          </a:stretch>
        </p:blipFill>
        <p:spPr>
          <a:xfrm>
            <a:off x="838200" y="2277364"/>
            <a:ext cx="10515600" cy="3447860"/>
          </a:xfrm>
          <a:prstGeom prst="rect">
            <a:avLst/>
          </a:prstGeom>
        </p:spPr>
      </p:pic>
    </p:spTree>
    <p:extLst>
      <p:ext uri="{BB962C8B-B14F-4D97-AF65-F5344CB8AC3E}">
        <p14:creationId xmlns:p14="http://schemas.microsoft.com/office/powerpoint/2010/main" val="744201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CAF59-5CDD-E041-909F-192327475743}"/>
              </a:ext>
            </a:extLst>
          </p:cNvPr>
          <p:cNvSpPr>
            <a:spLocks noGrp="1"/>
          </p:cNvSpPr>
          <p:nvPr>
            <p:ph type="title"/>
          </p:nvPr>
        </p:nvSpPr>
        <p:spPr/>
        <p:txBody>
          <a:bodyPr/>
          <a:lstStyle/>
          <a:p>
            <a:r>
              <a:rPr lang="en-US" dirty="0"/>
              <a:t>Gene Ontologies – GO terms</a:t>
            </a:r>
          </a:p>
        </p:txBody>
      </p:sp>
      <p:sp>
        <p:nvSpPr>
          <p:cNvPr id="3" name="Content Placeholder 2">
            <a:extLst>
              <a:ext uri="{FF2B5EF4-FFF2-40B4-BE49-F238E27FC236}">
                <a16:creationId xmlns:a16="http://schemas.microsoft.com/office/drawing/2014/main" id="{3FAAC664-307C-DA4C-AEAC-9DA3A7F6EF35}"/>
              </a:ext>
            </a:extLst>
          </p:cNvPr>
          <p:cNvSpPr>
            <a:spLocks noGrp="1"/>
          </p:cNvSpPr>
          <p:nvPr>
            <p:ph idx="1"/>
          </p:nvPr>
        </p:nvSpPr>
        <p:spPr/>
        <p:txBody>
          <a:bodyPr/>
          <a:lstStyle/>
          <a:p>
            <a:pPr marL="0" indent="0">
              <a:buNone/>
            </a:pPr>
            <a:r>
              <a:rPr lang="en-US" dirty="0"/>
              <a:t>Each possible aspect is arranged in a hierarchy or “tree” ranging from the most general to the most specific.</a:t>
            </a:r>
          </a:p>
          <a:p>
            <a:pPr marL="0" indent="0">
              <a:buNone/>
            </a:pPr>
            <a:r>
              <a:rPr lang="en-US" dirty="0"/>
              <a:t>If a gene belong to a specific class, it also belongs to call of the “parent” classes in the hierarchy containing that class.</a:t>
            </a:r>
          </a:p>
          <a:p>
            <a:pPr marL="0" indent="0">
              <a:buNone/>
            </a:pPr>
            <a:r>
              <a:rPr lang="en-US" dirty="0"/>
              <a:t>The entire system of classes can be described with a formalized logical vocabulary.</a:t>
            </a:r>
          </a:p>
        </p:txBody>
      </p:sp>
    </p:spTree>
    <p:extLst>
      <p:ext uri="{BB962C8B-B14F-4D97-AF65-F5344CB8AC3E}">
        <p14:creationId xmlns:p14="http://schemas.microsoft.com/office/powerpoint/2010/main" val="2400354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CB2F-AF61-5E48-9BE0-133413E5AE63}"/>
              </a:ext>
            </a:extLst>
          </p:cNvPr>
          <p:cNvSpPr>
            <a:spLocks noGrp="1"/>
          </p:cNvSpPr>
          <p:nvPr>
            <p:ph type="title"/>
          </p:nvPr>
        </p:nvSpPr>
        <p:spPr/>
        <p:txBody>
          <a:bodyPr/>
          <a:lstStyle/>
          <a:p>
            <a:r>
              <a:rPr lang="en-US" dirty="0"/>
              <a:t>Gene Ontologies – GO terms</a:t>
            </a:r>
          </a:p>
        </p:txBody>
      </p:sp>
      <p:pic>
        <p:nvPicPr>
          <p:cNvPr id="4" name="Content Placeholder 3">
            <a:extLst>
              <a:ext uri="{FF2B5EF4-FFF2-40B4-BE49-F238E27FC236}">
                <a16:creationId xmlns:a16="http://schemas.microsoft.com/office/drawing/2014/main" id="{77C4F3C5-8970-3742-9BC7-4B35E852E3EF}"/>
              </a:ext>
            </a:extLst>
          </p:cNvPr>
          <p:cNvPicPr>
            <a:picLocks noGrp="1" noChangeAspect="1"/>
          </p:cNvPicPr>
          <p:nvPr>
            <p:ph idx="1"/>
          </p:nvPr>
        </p:nvPicPr>
        <p:blipFill>
          <a:blip r:embed="rId2"/>
          <a:stretch>
            <a:fillRect/>
          </a:stretch>
        </p:blipFill>
        <p:spPr>
          <a:xfrm>
            <a:off x="838200" y="2824973"/>
            <a:ext cx="10515600" cy="2352642"/>
          </a:xfrm>
          <a:prstGeom prst="rect">
            <a:avLst/>
          </a:prstGeom>
        </p:spPr>
      </p:pic>
    </p:spTree>
    <p:extLst>
      <p:ext uri="{BB962C8B-B14F-4D97-AF65-F5344CB8AC3E}">
        <p14:creationId xmlns:p14="http://schemas.microsoft.com/office/powerpoint/2010/main" val="1015681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E8E56-967B-AE46-90D4-F26EA5B35D79}"/>
              </a:ext>
            </a:extLst>
          </p:cNvPr>
          <p:cNvSpPr>
            <a:spLocks noGrp="1"/>
          </p:cNvSpPr>
          <p:nvPr>
            <p:ph type="title"/>
          </p:nvPr>
        </p:nvSpPr>
        <p:spPr/>
        <p:txBody>
          <a:bodyPr/>
          <a:lstStyle/>
          <a:p>
            <a:r>
              <a:rPr lang="en-US" dirty="0"/>
              <a:t>Gene Ontologies – GO terms</a:t>
            </a:r>
          </a:p>
        </p:txBody>
      </p:sp>
      <p:sp>
        <p:nvSpPr>
          <p:cNvPr id="3" name="Content Placeholder 2">
            <a:extLst>
              <a:ext uri="{FF2B5EF4-FFF2-40B4-BE49-F238E27FC236}">
                <a16:creationId xmlns:a16="http://schemas.microsoft.com/office/drawing/2014/main" id="{CBB1E270-D6C8-DD40-B10D-73D02C525BEB}"/>
              </a:ext>
            </a:extLst>
          </p:cNvPr>
          <p:cNvSpPr>
            <a:spLocks noGrp="1"/>
          </p:cNvSpPr>
          <p:nvPr>
            <p:ph idx="1"/>
          </p:nvPr>
        </p:nvSpPr>
        <p:spPr/>
        <p:txBody>
          <a:bodyPr/>
          <a:lstStyle/>
          <a:p>
            <a:r>
              <a:rPr lang="en-US" dirty="0"/>
              <a:t>The possible values for a given aspect are called GO terms or classes and have unique identifiers and descriptions:</a:t>
            </a:r>
          </a:p>
          <a:p>
            <a:endParaRPr lang="en-US" dirty="0"/>
          </a:p>
        </p:txBody>
      </p:sp>
      <p:pic>
        <p:nvPicPr>
          <p:cNvPr id="4" name="Picture 3">
            <a:extLst>
              <a:ext uri="{FF2B5EF4-FFF2-40B4-BE49-F238E27FC236}">
                <a16:creationId xmlns:a16="http://schemas.microsoft.com/office/drawing/2014/main" id="{FBA63C2B-C471-5143-8FF8-70CBEF72815F}"/>
              </a:ext>
            </a:extLst>
          </p:cNvPr>
          <p:cNvPicPr>
            <a:picLocks noChangeAspect="1"/>
          </p:cNvPicPr>
          <p:nvPr/>
        </p:nvPicPr>
        <p:blipFill>
          <a:blip r:embed="rId2"/>
          <a:stretch>
            <a:fillRect/>
          </a:stretch>
        </p:blipFill>
        <p:spPr>
          <a:xfrm>
            <a:off x="838200" y="2740572"/>
            <a:ext cx="9737124" cy="858751"/>
          </a:xfrm>
          <a:prstGeom prst="rect">
            <a:avLst/>
          </a:prstGeom>
        </p:spPr>
      </p:pic>
    </p:spTree>
    <p:extLst>
      <p:ext uri="{BB962C8B-B14F-4D97-AF65-F5344CB8AC3E}">
        <p14:creationId xmlns:p14="http://schemas.microsoft.com/office/powerpoint/2010/main" val="3592926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8679-0BAE-D64F-87F4-7AEC4852ACF5}"/>
              </a:ext>
            </a:extLst>
          </p:cNvPr>
          <p:cNvSpPr>
            <a:spLocks noGrp="1"/>
          </p:cNvSpPr>
          <p:nvPr>
            <p:ph type="title"/>
          </p:nvPr>
        </p:nvSpPr>
        <p:spPr/>
        <p:txBody>
          <a:bodyPr/>
          <a:lstStyle/>
          <a:p>
            <a:r>
              <a:rPr lang="en-US" dirty="0"/>
              <a:t>Gene Ontologies</a:t>
            </a:r>
          </a:p>
        </p:txBody>
      </p:sp>
      <p:pic>
        <p:nvPicPr>
          <p:cNvPr id="4" name="Content Placeholder 3">
            <a:extLst>
              <a:ext uri="{FF2B5EF4-FFF2-40B4-BE49-F238E27FC236}">
                <a16:creationId xmlns:a16="http://schemas.microsoft.com/office/drawing/2014/main" id="{BBDE00B6-F50C-1546-AAB5-1629273EE2F1}"/>
              </a:ext>
            </a:extLst>
          </p:cNvPr>
          <p:cNvPicPr>
            <a:picLocks noGrp="1" noChangeAspect="1"/>
          </p:cNvPicPr>
          <p:nvPr>
            <p:ph idx="1"/>
          </p:nvPr>
        </p:nvPicPr>
        <p:blipFill>
          <a:blip r:embed="rId2"/>
          <a:stretch>
            <a:fillRect/>
          </a:stretch>
        </p:blipFill>
        <p:spPr>
          <a:xfrm>
            <a:off x="838200" y="2135531"/>
            <a:ext cx="10515600" cy="3683672"/>
          </a:xfrm>
          <a:prstGeom prst="rect">
            <a:avLst/>
          </a:prstGeom>
        </p:spPr>
      </p:pic>
      <p:sp>
        <p:nvSpPr>
          <p:cNvPr id="5" name="Rectangle 4">
            <a:extLst>
              <a:ext uri="{FF2B5EF4-FFF2-40B4-BE49-F238E27FC236}">
                <a16:creationId xmlns:a16="http://schemas.microsoft.com/office/drawing/2014/main" id="{80497315-0FA4-ED45-8842-C7C48AB27EF5}"/>
              </a:ext>
            </a:extLst>
          </p:cNvPr>
          <p:cNvSpPr/>
          <p:nvPr/>
        </p:nvSpPr>
        <p:spPr>
          <a:xfrm>
            <a:off x="838200" y="1690688"/>
            <a:ext cx="1772729" cy="369332"/>
          </a:xfrm>
          <a:prstGeom prst="rect">
            <a:avLst/>
          </a:prstGeom>
        </p:spPr>
        <p:txBody>
          <a:bodyPr wrap="none">
            <a:spAutoFit/>
          </a:bodyPr>
          <a:lstStyle/>
          <a:p>
            <a:r>
              <a:rPr lang="en-US" dirty="0"/>
              <a:t>Searching a gene</a:t>
            </a:r>
          </a:p>
        </p:txBody>
      </p:sp>
    </p:spTree>
    <p:extLst>
      <p:ext uri="{BB962C8B-B14F-4D97-AF65-F5344CB8AC3E}">
        <p14:creationId xmlns:p14="http://schemas.microsoft.com/office/powerpoint/2010/main" val="3343712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A1C6-1408-C044-BEB0-5D2CE39A2036}"/>
              </a:ext>
            </a:extLst>
          </p:cNvPr>
          <p:cNvSpPr>
            <a:spLocks noGrp="1"/>
          </p:cNvSpPr>
          <p:nvPr>
            <p:ph type="title"/>
          </p:nvPr>
        </p:nvSpPr>
        <p:spPr/>
        <p:txBody>
          <a:bodyPr/>
          <a:lstStyle/>
          <a:p>
            <a:r>
              <a:rPr lang="en-US" dirty="0"/>
              <a:t>Gene Ontologies</a:t>
            </a:r>
          </a:p>
        </p:txBody>
      </p:sp>
      <p:pic>
        <p:nvPicPr>
          <p:cNvPr id="4" name="Content Placeholder 3">
            <a:extLst>
              <a:ext uri="{FF2B5EF4-FFF2-40B4-BE49-F238E27FC236}">
                <a16:creationId xmlns:a16="http://schemas.microsoft.com/office/drawing/2014/main" id="{70DF0F1C-E948-194D-BD88-94770FD86798}"/>
              </a:ext>
            </a:extLst>
          </p:cNvPr>
          <p:cNvPicPr>
            <a:picLocks noGrp="1" noChangeAspect="1"/>
          </p:cNvPicPr>
          <p:nvPr>
            <p:ph idx="1"/>
          </p:nvPr>
        </p:nvPicPr>
        <p:blipFill>
          <a:blip r:embed="rId2"/>
          <a:stretch>
            <a:fillRect/>
          </a:stretch>
        </p:blipFill>
        <p:spPr>
          <a:xfrm>
            <a:off x="838200" y="2548528"/>
            <a:ext cx="10515600" cy="2905532"/>
          </a:xfrm>
          <a:prstGeom prst="rect">
            <a:avLst/>
          </a:prstGeom>
        </p:spPr>
      </p:pic>
      <p:sp>
        <p:nvSpPr>
          <p:cNvPr id="5" name="Rectangle 4">
            <a:extLst>
              <a:ext uri="{FF2B5EF4-FFF2-40B4-BE49-F238E27FC236}">
                <a16:creationId xmlns:a16="http://schemas.microsoft.com/office/drawing/2014/main" id="{D4029B11-ED99-8C4D-9A17-CB2E09B6B277}"/>
              </a:ext>
            </a:extLst>
          </p:cNvPr>
          <p:cNvSpPr/>
          <p:nvPr/>
        </p:nvSpPr>
        <p:spPr>
          <a:xfrm>
            <a:off x="838200" y="1934942"/>
            <a:ext cx="5368714" cy="369332"/>
          </a:xfrm>
          <a:prstGeom prst="rect">
            <a:avLst/>
          </a:prstGeom>
        </p:spPr>
        <p:txBody>
          <a:bodyPr wrap="none">
            <a:spAutoFit/>
          </a:bodyPr>
          <a:lstStyle/>
          <a:p>
            <a:r>
              <a:rPr lang="en-US" dirty="0"/>
              <a:t>Search results. Let’s click on “genes and gene products.”</a:t>
            </a:r>
          </a:p>
        </p:txBody>
      </p:sp>
    </p:spTree>
    <p:extLst>
      <p:ext uri="{BB962C8B-B14F-4D97-AF65-F5344CB8AC3E}">
        <p14:creationId xmlns:p14="http://schemas.microsoft.com/office/powerpoint/2010/main" val="4284923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9E56-DD47-6046-8AAA-E3E4EC7AB930}"/>
              </a:ext>
            </a:extLst>
          </p:cNvPr>
          <p:cNvSpPr>
            <a:spLocks noGrp="1"/>
          </p:cNvSpPr>
          <p:nvPr>
            <p:ph type="title"/>
          </p:nvPr>
        </p:nvSpPr>
        <p:spPr/>
        <p:txBody>
          <a:bodyPr/>
          <a:lstStyle/>
          <a:p>
            <a:r>
              <a:rPr lang="en-US" dirty="0"/>
              <a:t>Gene Ontologies</a:t>
            </a:r>
          </a:p>
        </p:txBody>
      </p:sp>
      <p:pic>
        <p:nvPicPr>
          <p:cNvPr id="4" name="Content Placeholder 3">
            <a:extLst>
              <a:ext uri="{FF2B5EF4-FFF2-40B4-BE49-F238E27FC236}">
                <a16:creationId xmlns:a16="http://schemas.microsoft.com/office/drawing/2014/main" id="{9D8DFC95-E013-CB43-97B5-1F0CA2F34DAA}"/>
              </a:ext>
            </a:extLst>
          </p:cNvPr>
          <p:cNvPicPr>
            <a:picLocks noGrp="1" noChangeAspect="1"/>
          </p:cNvPicPr>
          <p:nvPr>
            <p:ph idx="1"/>
          </p:nvPr>
        </p:nvPicPr>
        <p:blipFill>
          <a:blip r:embed="rId2"/>
          <a:stretch>
            <a:fillRect/>
          </a:stretch>
        </p:blipFill>
        <p:spPr>
          <a:xfrm>
            <a:off x="4428200" y="1690688"/>
            <a:ext cx="7657731" cy="4351338"/>
          </a:xfrm>
          <a:prstGeom prst="rect">
            <a:avLst/>
          </a:prstGeom>
        </p:spPr>
      </p:pic>
      <p:sp>
        <p:nvSpPr>
          <p:cNvPr id="5" name="Rectangle 4">
            <a:extLst>
              <a:ext uri="{FF2B5EF4-FFF2-40B4-BE49-F238E27FC236}">
                <a16:creationId xmlns:a16="http://schemas.microsoft.com/office/drawing/2014/main" id="{887E685B-4880-2349-B1D3-1A7B4C7637C3}"/>
              </a:ext>
            </a:extLst>
          </p:cNvPr>
          <p:cNvSpPr/>
          <p:nvPr/>
        </p:nvSpPr>
        <p:spPr>
          <a:xfrm>
            <a:off x="838200" y="1546780"/>
            <a:ext cx="2653996" cy="369332"/>
          </a:xfrm>
          <a:prstGeom prst="rect">
            <a:avLst/>
          </a:prstGeom>
        </p:spPr>
        <p:txBody>
          <a:bodyPr wrap="none">
            <a:spAutoFit/>
          </a:bodyPr>
          <a:lstStyle/>
          <a:p>
            <a:r>
              <a:rPr lang="en-US" dirty="0"/>
              <a:t>Let’s select Homo sapiens.</a:t>
            </a:r>
          </a:p>
        </p:txBody>
      </p:sp>
      <p:pic>
        <p:nvPicPr>
          <p:cNvPr id="6" name="Picture 5">
            <a:extLst>
              <a:ext uri="{FF2B5EF4-FFF2-40B4-BE49-F238E27FC236}">
                <a16:creationId xmlns:a16="http://schemas.microsoft.com/office/drawing/2014/main" id="{075A661A-D55D-2C45-8D98-6E663EEA926D}"/>
              </a:ext>
            </a:extLst>
          </p:cNvPr>
          <p:cNvPicPr>
            <a:picLocks noChangeAspect="1"/>
          </p:cNvPicPr>
          <p:nvPr/>
        </p:nvPicPr>
        <p:blipFill>
          <a:blip r:embed="rId3"/>
          <a:stretch>
            <a:fillRect/>
          </a:stretch>
        </p:blipFill>
        <p:spPr>
          <a:xfrm>
            <a:off x="0" y="6159106"/>
            <a:ext cx="12192000" cy="667537"/>
          </a:xfrm>
          <a:prstGeom prst="rect">
            <a:avLst/>
          </a:prstGeom>
        </p:spPr>
      </p:pic>
    </p:spTree>
    <p:extLst>
      <p:ext uri="{BB962C8B-B14F-4D97-AF65-F5344CB8AC3E}">
        <p14:creationId xmlns:p14="http://schemas.microsoft.com/office/powerpoint/2010/main" val="3490877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21A0-3D31-1640-BA88-E7237705D72C}"/>
              </a:ext>
            </a:extLst>
          </p:cNvPr>
          <p:cNvSpPr>
            <a:spLocks noGrp="1"/>
          </p:cNvSpPr>
          <p:nvPr>
            <p:ph type="title"/>
          </p:nvPr>
        </p:nvSpPr>
        <p:spPr/>
        <p:txBody>
          <a:bodyPr/>
          <a:lstStyle/>
          <a:p>
            <a:r>
              <a:rPr lang="en-US" dirty="0"/>
              <a:t>Gene Ontologies</a:t>
            </a:r>
          </a:p>
        </p:txBody>
      </p:sp>
      <p:sp>
        <p:nvSpPr>
          <p:cNvPr id="5" name="Rectangle 4">
            <a:extLst>
              <a:ext uri="{FF2B5EF4-FFF2-40B4-BE49-F238E27FC236}">
                <a16:creationId xmlns:a16="http://schemas.microsoft.com/office/drawing/2014/main" id="{77E28EA6-99D1-5047-B49A-53E36F5C4612}"/>
              </a:ext>
            </a:extLst>
          </p:cNvPr>
          <p:cNvSpPr/>
          <p:nvPr/>
        </p:nvSpPr>
        <p:spPr>
          <a:xfrm>
            <a:off x="938963" y="1321356"/>
            <a:ext cx="2141740" cy="369332"/>
          </a:xfrm>
          <a:prstGeom prst="rect">
            <a:avLst/>
          </a:prstGeom>
        </p:spPr>
        <p:txBody>
          <a:bodyPr wrap="none">
            <a:spAutoFit/>
          </a:bodyPr>
          <a:lstStyle/>
          <a:p>
            <a:r>
              <a:rPr lang="en-US" dirty="0"/>
              <a:t>Results for </a:t>
            </a:r>
            <a:r>
              <a:rPr lang="en-US" i="1" dirty="0"/>
              <a:t>SLC39A10</a:t>
            </a:r>
            <a:endParaRPr lang="en-US" dirty="0"/>
          </a:p>
        </p:txBody>
      </p:sp>
      <p:pic>
        <p:nvPicPr>
          <p:cNvPr id="9" name="Content Placeholder 8">
            <a:extLst>
              <a:ext uri="{FF2B5EF4-FFF2-40B4-BE49-F238E27FC236}">
                <a16:creationId xmlns:a16="http://schemas.microsoft.com/office/drawing/2014/main" id="{DFB971FE-0EF9-914B-A8ED-258FD0F20EF6}"/>
              </a:ext>
            </a:extLst>
          </p:cNvPr>
          <p:cNvPicPr>
            <a:picLocks noGrp="1" noChangeAspect="1"/>
          </p:cNvPicPr>
          <p:nvPr>
            <p:ph idx="1"/>
          </p:nvPr>
        </p:nvPicPr>
        <p:blipFill>
          <a:blip r:embed="rId2"/>
          <a:stretch>
            <a:fillRect/>
          </a:stretch>
        </p:blipFill>
        <p:spPr>
          <a:xfrm>
            <a:off x="2784844" y="1825625"/>
            <a:ext cx="6622311" cy="4351338"/>
          </a:xfrm>
          <a:prstGeom prst="rect">
            <a:avLst/>
          </a:prstGeom>
        </p:spPr>
      </p:pic>
    </p:spTree>
    <p:extLst>
      <p:ext uri="{BB962C8B-B14F-4D97-AF65-F5344CB8AC3E}">
        <p14:creationId xmlns:p14="http://schemas.microsoft.com/office/powerpoint/2010/main" val="3596606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4238E-7C4C-FB4A-82C9-8774EF51D141}"/>
              </a:ext>
            </a:extLst>
          </p:cNvPr>
          <p:cNvSpPr>
            <a:spLocks noGrp="1"/>
          </p:cNvSpPr>
          <p:nvPr>
            <p:ph type="title"/>
          </p:nvPr>
        </p:nvSpPr>
        <p:spPr/>
        <p:txBody>
          <a:bodyPr/>
          <a:lstStyle/>
          <a:p>
            <a:r>
              <a:rPr lang="en-US" dirty="0"/>
              <a:t>What can you do with a list of genes?</a:t>
            </a:r>
          </a:p>
        </p:txBody>
      </p:sp>
      <p:sp>
        <p:nvSpPr>
          <p:cNvPr id="3" name="Content Placeholder 2">
            <a:extLst>
              <a:ext uri="{FF2B5EF4-FFF2-40B4-BE49-F238E27FC236}">
                <a16:creationId xmlns:a16="http://schemas.microsoft.com/office/drawing/2014/main" id="{D2F4FF15-75E3-FE44-A9DD-55D5F132383D}"/>
              </a:ext>
            </a:extLst>
          </p:cNvPr>
          <p:cNvSpPr>
            <a:spLocks noGrp="1"/>
          </p:cNvSpPr>
          <p:nvPr>
            <p:ph idx="1"/>
          </p:nvPr>
        </p:nvSpPr>
        <p:spPr/>
        <p:txBody>
          <a:bodyPr/>
          <a:lstStyle/>
          <a:p>
            <a:pPr marL="0" indent="0">
              <a:buNone/>
            </a:pPr>
            <a:endParaRPr lang="en-US" dirty="0"/>
          </a:p>
          <a:p>
            <a:r>
              <a:rPr lang="en-US" dirty="0"/>
              <a:t>We can do “variant </a:t>
            </a:r>
            <a:r>
              <a:rPr lang="en-US" dirty="0">
                <a:sym typeface="Wingdings" pitchFamily="2" charset="2"/>
              </a:rPr>
              <a:t> gene” inference at each locus, using</a:t>
            </a:r>
          </a:p>
          <a:p>
            <a:pPr lvl="1"/>
            <a:r>
              <a:rPr lang="en-US" dirty="0">
                <a:sym typeface="Wingdings" pitchFamily="2" charset="2"/>
              </a:rPr>
              <a:t>LD/position</a:t>
            </a:r>
          </a:p>
          <a:p>
            <a:pPr lvl="1"/>
            <a:r>
              <a:rPr lang="en-US" dirty="0">
                <a:sym typeface="Wingdings" pitchFamily="2" charset="2"/>
              </a:rPr>
              <a:t>Known trait associations</a:t>
            </a:r>
          </a:p>
          <a:p>
            <a:pPr lvl="1"/>
            <a:r>
              <a:rPr lang="en-US" dirty="0" err="1">
                <a:sym typeface="Wingdings" pitchFamily="2" charset="2"/>
              </a:rPr>
              <a:t>eQTLS</a:t>
            </a:r>
            <a:r>
              <a:rPr lang="en-US" dirty="0">
                <a:sym typeface="Wingdings" pitchFamily="2" charset="2"/>
              </a:rPr>
              <a:t> (in a later lecture)</a:t>
            </a:r>
          </a:p>
          <a:p>
            <a:pPr lvl="1"/>
            <a:r>
              <a:rPr lang="en-US" dirty="0">
                <a:sym typeface="Wingdings" pitchFamily="2" charset="2"/>
              </a:rPr>
              <a:t>Etc.</a:t>
            </a:r>
          </a:p>
          <a:p>
            <a:r>
              <a:rPr lang="en-US" dirty="0"/>
              <a:t>Put all the loci together </a:t>
            </a:r>
            <a:r>
              <a:rPr lang="en-US" dirty="0">
                <a:sym typeface="Wingdings" pitchFamily="2" charset="2"/>
              </a:rPr>
              <a:t> a list of genes</a:t>
            </a:r>
            <a:endParaRPr lang="en-US" dirty="0"/>
          </a:p>
        </p:txBody>
      </p:sp>
    </p:spTree>
    <p:extLst>
      <p:ext uri="{BB962C8B-B14F-4D97-AF65-F5344CB8AC3E}">
        <p14:creationId xmlns:p14="http://schemas.microsoft.com/office/powerpoint/2010/main" val="4281659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21A0-3D31-1640-BA88-E7237705D72C}"/>
              </a:ext>
            </a:extLst>
          </p:cNvPr>
          <p:cNvSpPr>
            <a:spLocks noGrp="1"/>
          </p:cNvSpPr>
          <p:nvPr>
            <p:ph type="title"/>
          </p:nvPr>
        </p:nvSpPr>
        <p:spPr/>
        <p:txBody>
          <a:bodyPr/>
          <a:lstStyle/>
          <a:p>
            <a:r>
              <a:rPr lang="en-US" dirty="0"/>
              <a:t>Gene Ontologies</a:t>
            </a:r>
          </a:p>
        </p:txBody>
      </p:sp>
      <p:sp>
        <p:nvSpPr>
          <p:cNvPr id="5" name="Rectangle 4">
            <a:extLst>
              <a:ext uri="{FF2B5EF4-FFF2-40B4-BE49-F238E27FC236}">
                <a16:creationId xmlns:a16="http://schemas.microsoft.com/office/drawing/2014/main" id="{77E28EA6-99D1-5047-B49A-53E36F5C4612}"/>
              </a:ext>
            </a:extLst>
          </p:cNvPr>
          <p:cNvSpPr/>
          <p:nvPr/>
        </p:nvSpPr>
        <p:spPr>
          <a:xfrm>
            <a:off x="938963" y="1321356"/>
            <a:ext cx="5790944" cy="369332"/>
          </a:xfrm>
          <a:prstGeom prst="rect">
            <a:avLst/>
          </a:prstGeom>
        </p:spPr>
        <p:txBody>
          <a:bodyPr wrap="none">
            <a:spAutoFit/>
          </a:bodyPr>
          <a:lstStyle/>
          <a:p>
            <a:r>
              <a:rPr lang="en-US" dirty="0"/>
              <a:t>Results for </a:t>
            </a:r>
            <a:r>
              <a:rPr lang="en-US" i="1" dirty="0"/>
              <a:t>SLC39A10</a:t>
            </a:r>
            <a:r>
              <a:rPr lang="en-US" dirty="0"/>
              <a:t>. Filter to show only aspect F (function)</a:t>
            </a:r>
          </a:p>
        </p:txBody>
      </p:sp>
      <p:pic>
        <p:nvPicPr>
          <p:cNvPr id="6" name="Content Placeholder 5">
            <a:extLst>
              <a:ext uri="{FF2B5EF4-FFF2-40B4-BE49-F238E27FC236}">
                <a16:creationId xmlns:a16="http://schemas.microsoft.com/office/drawing/2014/main" id="{199AB857-2AF4-AB44-9AEF-45FAF2186FA2}"/>
              </a:ext>
            </a:extLst>
          </p:cNvPr>
          <p:cNvPicPr>
            <a:picLocks noGrp="1" noChangeAspect="1"/>
          </p:cNvPicPr>
          <p:nvPr>
            <p:ph idx="1"/>
          </p:nvPr>
        </p:nvPicPr>
        <p:blipFill>
          <a:blip r:embed="rId2"/>
          <a:stretch>
            <a:fillRect/>
          </a:stretch>
        </p:blipFill>
        <p:spPr>
          <a:xfrm>
            <a:off x="2784844" y="1825625"/>
            <a:ext cx="6622311" cy="4351338"/>
          </a:xfrm>
          <a:prstGeom prst="rect">
            <a:avLst/>
          </a:prstGeom>
        </p:spPr>
      </p:pic>
    </p:spTree>
    <p:extLst>
      <p:ext uri="{BB962C8B-B14F-4D97-AF65-F5344CB8AC3E}">
        <p14:creationId xmlns:p14="http://schemas.microsoft.com/office/powerpoint/2010/main" val="2922675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21A0-3D31-1640-BA88-E7237705D72C}"/>
              </a:ext>
            </a:extLst>
          </p:cNvPr>
          <p:cNvSpPr>
            <a:spLocks noGrp="1"/>
          </p:cNvSpPr>
          <p:nvPr>
            <p:ph type="title"/>
          </p:nvPr>
        </p:nvSpPr>
        <p:spPr/>
        <p:txBody>
          <a:bodyPr/>
          <a:lstStyle/>
          <a:p>
            <a:r>
              <a:rPr lang="en-US" dirty="0"/>
              <a:t>Gene Ontologies</a:t>
            </a:r>
          </a:p>
        </p:txBody>
      </p:sp>
      <p:sp>
        <p:nvSpPr>
          <p:cNvPr id="5" name="Rectangle 4">
            <a:extLst>
              <a:ext uri="{FF2B5EF4-FFF2-40B4-BE49-F238E27FC236}">
                <a16:creationId xmlns:a16="http://schemas.microsoft.com/office/drawing/2014/main" id="{77E28EA6-99D1-5047-B49A-53E36F5C4612}"/>
              </a:ext>
            </a:extLst>
          </p:cNvPr>
          <p:cNvSpPr/>
          <p:nvPr/>
        </p:nvSpPr>
        <p:spPr>
          <a:xfrm>
            <a:off x="938963" y="1321356"/>
            <a:ext cx="5731121" cy="369332"/>
          </a:xfrm>
          <a:prstGeom prst="rect">
            <a:avLst/>
          </a:prstGeom>
        </p:spPr>
        <p:txBody>
          <a:bodyPr wrap="none">
            <a:spAutoFit/>
          </a:bodyPr>
          <a:lstStyle/>
          <a:p>
            <a:r>
              <a:rPr lang="en-US" dirty="0"/>
              <a:t>Results for </a:t>
            </a:r>
            <a:r>
              <a:rPr lang="en-US" i="1" dirty="0"/>
              <a:t>SLC39A10</a:t>
            </a:r>
            <a:r>
              <a:rPr lang="en-US" dirty="0"/>
              <a:t>. Filter to show only aspect P (process)</a:t>
            </a:r>
          </a:p>
        </p:txBody>
      </p:sp>
      <p:pic>
        <p:nvPicPr>
          <p:cNvPr id="8" name="Content Placeholder 7">
            <a:extLst>
              <a:ext uri="{FF2B5EF4-FFF2-40B4-BE49-F238E27FC236}">
                <a16:creationId xmlns:a16="http://schemas.microsoft.com/office/drawing/2014/main" id="{6A550945-E116-2A48-AF6C-E5498D99F098}"/>
              </a:ext>
            </a:extLst>
          </p:cNvPr>
          <p:cNvPicPr>
            <a:picLocks noGrp="1" noChangeAspect="1"/>
          </p:cNvPicPr>
          <p:nvPr>
            <p:ph idx="1"/>
          </p:nvPr>
        </p:nvPicPr>
        <p:blipFill>
          <a:blip r:embed="rId2"/>
          <a:stretch>
            <a:fillRect/>
          </a:stretch>
        </p:blipFill>
        <p:spPr>
          <a:xfrm>
            <a:off x="2784844" y="1825625"/>
            <a:ext cx="6622311" cy="4351338"/>
          </a:xfrm>
          <a:prstGeom prst="rect">
            <a:avLst/>
          </a:prstGeom>
        </p:spPr>
      </p:pic>
    </p:spTree>
    <p:extLst>
      <p:ext uri="{BB962C8B-B14F-4D97-AF65-F5344CB8AC3E}">
        <p14:creationId xmlns:p14="http://schemas.microsoft.com/office/powerpoint/2010/main" val="2394546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21A0-3D31-1640-BA88-E7237705D72C}"/>
              </a:ext>
            </a:extLst>
          </p:cNvPr>
          <p:cNvSpPr>
            <a:spLocks noGrp="1"/>
          </p:cNvSpPr>
          <p:nvPr>
            <p:ph type="title"/>
          </p:nvPr>
        </p:nvSpPr>
        <p:spPr/>
        <p:txBody>
          <a:bodyPr/>
          <a:lstStyle/>
          <a:p>
            <a:r>
              <a:rPr lang="en-US" dirty="0"/>
              <a:t>Gene Ontologies</a:t>
            </a:r>
          </a:p>
        </p:txBody>
      </p:sp>
      <p:sp>
        <p:nvSpPr>
          <p:cNvPr id="5" name="Rectangle 4">
            <a:extLst>
              <a:ext uri="{FF2B5EF4-FFF2-40B4-BE49-F238E27FC236}">
                <a16:creationId xmlns:a16="http://schemas.microsoft.com/office/drawing/2014/main" id="{77E28EA6-99D1-5047-B49A-53E36F5C4612}"/>
              </a:ext>
            </a:extLst>
          </p:cNvPr>
          <p:cNvSpPr/>
          <p:nvPr/>
        </p:nvSpPr>
        <p:spPr>
          <a:xfrm>
            <a:off x="938963" y="1321356"/>
            <a:ext cx="8512395" cy="369332"/>
          </a:xfrm>
          <a:prstGeom prst="rect">
            <a:avLst/>
          </a:prstGeom>
        </p:spPr>
        <p:txBody>
          <a:bodyPr wrap="none">
            <a:spAutoFit/>
          </a:bodyPr>
          <a:lstStyle/>
          <a:p>
            <a:r>
              <a:rPr lang="en-US" dirty="0"/>
              <a:t>Result of clicking on one of the GO terms: “zinc ion import across plasma membrane.”</a:t>
            </a:r>
          </a:p>
        </p:txBody>
      </p:sp>
      <p:pic>
        <p:nvPicPr>
          <p:cNvPr id="6" name="Content Placeholder 5">
            <a:extLst>
              <a:ext uri="{FF2B5EF4-FFF2-40B4-BE49-F238E27FC236}">
                <a16:creationId xmlns:a16="http://schemas.microsoft.com/office/drawing/2014/main" id="{47EBF34A-2A02-DC4D-A802-DD7ED26A06C6}"/>
              </a:ext>
            </a:extLst>
          </p:cNvPr>
          <p:cNvPicPr>
            <a:picLocks noGrp="1" noChangeAspect="1"/>
          </p:cNvPicPr>
          <p:nvPr>
            <p:ph idx="1"/>
          </p:nvPr>
        </p:nvPicPr>
        <p:blipFill>
          <a:blip r:embed="rId2"/>
          <a:stretch>
            <a:fillRect/>
          </a:stretch>
        </p:blipFill>
        <p:spPr>
          <a:xfrm>
            <a:off x="3136701" y="1825625"/>
            <a:ext cx="5918598" cy="4351338"/>
          </a:xfrm>
          <a:prstGeom prst="rect">
            <a:avLst/>
          </a:prstGeom>
        </p:spPr>
      </p:pic>
    </p:spTree>
    <p:extLst>
      <p:ext uri="{BB962C8B-B14F-4D97-AF65-F5344CB8AC3E}">
        <p14:creationId xmlns:p14="http://schemas.microsoft.com/office/powerpoint/2010/main" val="3791926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C458D-DD77-CB40-8869-E73C4D75A471}"/>
              </a:ext>
            </a:extLst>
          </p:cNvPr>
          <p:cNvSpPr>
            <a:spLocks noGrp="1"/>
          </p:cNvSpPr>
          <p:nvPr>
            <p:ph type="title"/>
          </p:nvPr>
        </p:nvSpPr>
        <p:spPr/>
        <p:txBody>
          <a:bodyPr/>
          <a:lstStyle/>
          <a:p>
            <a:r>
              <a:rPr lang="en-US" dirty="0"/>
              <a:t>Gene Ontologies</a:t>
            </a:r>
          </a:p>
        </p:txBody>
      </p:sp>
      <p:pic>
        <p:nvPicPr>
          <p:cNvPr id="4" name="Content Placeholder 3">
            <a:extLst>
              <a:ext uri="{FF2B5EF4-FFF2-40B4-BE49-F238E27FC236}">
                <a16:creationId xmlns:a16="http://schemas.microsoft.com/office/drawing/2014/main" id="{D0E44B64-0A28-714E-8AC2-A52534922D6E}"/>
              </a:ext>
            </a:extLst>
          </p:cNvPr>
          <p:cNvPicPr>
            <a:picLocks noGrp="1" noChangeAspect="1"/>
          </p:cNvPicPr>
          <p:nvPr>
            <p:ph idx="1"/>
          </p:nvPr>
        </p:nvPicPr>
        <p:blipFill>
          <a:blip r:embed="rId2"/>
          <a:stretch>
            <a:fillRect/>
          </a:stretch>
        </p:blipFill>
        <p:spPr>
          <a:xfrm>
            <a:off x="3346450" y="1886744"/>
            <a:ext cx="5499100" cy="4229100"/>
          </a:xfrm>
          <a:prstGeom prst="rect">
            <a:avLst/>
          </a:prstGeom>
        </p:spPr>
      </p:pic>
      <p:sp>
        <p:nvSpPr>
          <p:cNvPr id="5" name="Rectangle 4">
            <a:extLst>
              <a:ext uri="{FF2B5EF4-FFF2-40B4-BE49-F238E27FC236}">
                <a16:creationId xmlns:a16="http://schemas.microsoft.com/office/drawing/2014/main" id="{08AFC3AE-57A0-CB4B-BA69-84847D9B1C1B}"/>
              </a:ext>
            </a:extLst>
          </p:cNvPr>
          <p:cNvSpPr/>
          <p:nvPr/>
        </p:nvSpPr>
        <p:spPr>
          <a:xfrm>
            <a:off x="938963" y="1321356"/>
            <a:ext cx="4026808" cy="369332"/>
          </a:xfrm>
          <a:prstGeom prst="rect">
            <a:avLst/>
          </a:prstGeom>
        </p:spPr>
        <p:txBody>
          <a:bodyPr wrap="none">
            <a:spAutoFit/>
          </a:bodyPr>
          <a:lstStyle/>
          <a:p>
            <a:r>
              <a:rPr lang="en-US" dirty="0"/>
              <a:t>Result of clicking on “Inferred Tree View”</a:t>
            </a:r>
          </a:p>
        </p:txBody>
      </p:sp>
    </p:spTree>
    <p:extLst>
      <p:ext uri="{BB962C8B-B14F-4D97-AF65-F5344CB8AC3E}">
        <p14:creationId xmlns:p14="http://schemas.microsoft.com/office/powerpoint/2010/main" val="3619667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9EF30-8FB3-5C48-9474-7D91E838E4F8}"/>
              </a:ext>
            </a:extLst>
          </p:cNvPr>
          <p:cNvSpPr>
            <a:spLocks noGrp="1"/>
          </p:cNvSpPr>
          <p:nvPr>
            <p:ph type="title"/>
          </p:nvPr>
        </p:nvSpPr>
        <p:spPr/>
        <p:txBody>
          <a:bodyPr/>
          <a:lstStyle/>
          <a:p>
            <a:r>
              <a:rPr lang="en-US" dirty="0"/>
              <a:t>Gene Ontologies</a:t>
            </a:r>
          </a:p>
        </p:txBody>
      </p:sp>
      <p:sp>
        <p:nvSpPr>
          <p:cNvPr id="5" name="Rectangle 4">
            <a:extLst>
              <a:ext uri="{FF2B5EF4-FFF2-40B4-BE49-F238E27FC236}">
                <a16:creationId xmlns:a16="http://schemas.microsoft.com/office/drawing/2014/main" id="{5DC2BC6D-767B-4740-934E-AF666BF146FE}"/>
              </a:ext>
            </a:extLst>
          </p:cNvPr>
          <p:cNvSpPr/>
          <p:nvPr/>
        </p:nvSpPr>
        <p:spPr>
          <a:xfrm>
            <a:off x="838200" y="1321356"/>
            <a:ext cx="3035703" cy="369332"/>
          </a:xfrm>
          <a:prstGeom prst="rect">
            <a:avLst/>
          </a:prstGeom>
        </p:spPr>
        <p:txBody>
          <a:bodyPr wrap="none">
            <a:spAutoFit/>
          </a:bodyPr>
          <a:lstStyle/>
          <a:p>
            <a:r>
              <a:rPr lang="en-US" dirty="0"/>
              <a:t>An option from “Graph Views”</a:t>
            </a:r>
          </a:p>
        </p:txBody>
      </p:sp>
      <p:pic>
        <p:nvPicPr>
          <p:cNvPr id="9" name="Content Placeholder 8">
            <a:extLst>
              <a:ext uri="{FF2B5EF4-FFF2-40B4-BE49-F238E27FC236}">
                <a16:creationId xmlns:a16="http://schemas.microsoft.com/office/drawing/2014/main" id="{3606E064-5F92-B74D-8906-9C9DD96513E9}"/>
              </a:ext>
            </a:extLst>
          </p:cNvPr>
          <p:cNvPicPr>
            <a:picLocks noGrp="1" noChangeAspect="1"/>
          </p:cNvPicPr>
          <p:nvPr>
            <p:ph idx="1"/>
          </p:nvPr>
        </p:nvPicPr>
        <p:blipFill>
          <a:blip r:embed="rId2"/>
          <a:stretch>
            <a:fillRect/>
          </a:stretch>
        </p:blipFill>
        <p:spPr>
          <a:xfrm>
            <a:off x="3784001" y="1506022"/>
            <a:ext cx="4915156" cy="4726371"/>
          </a:xfrm>
          <a:prstGeom prst="rect">
            <a:avLst/>
          </a:prstGeom>
        </p:spPr>
      </p:pic>
    </p:spTree>
    <p:extLst>
      <p:ext uri="{BB962C8B-B14F-4D97-AF65-F5344CB8AC3E}">
        <p14:creationId xmlns:p14="http://schemas.microsoft.com/office/powerpoint/2010/main" val="2172901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AF58-4674-8945-AD13-D49A9DC4A006}"/>
              </a:ext>
            </a:extLst>
          </p:cNvPr>
          <p:cNvSpPr>
            <a:spLocks noGrp="1"/>
          </p:cNvSpPr>
          <p:nvPr>
            <p:ph type="title"/>
          </p:nvPr>
        </p:nvSpPr>
        <p:spPr/>
        <p:txBody>
          <a:bodyPr/>
          <a:lstStyle/>
          <a:p>
            <a:r>
              <a:rPr lang="en-US" dirty="0"/>
              <a:t>Gene Ontologies</a:t>
            </a:r>
          </a:p>
        </p:txBody>
      </p:sp>
      <p:pic>
        <p:nvPicPr>
          <p:cNvPr id="4" name="Content Placeholder 3">
            <a:extLst>
              <a:ext uri="{FF2B5EF4-FFF2-40B4-BE49-F238E27FC236}">
                <a16:creationId xmlns:a16="http://schemas.microsoft.com/office/drawing/2014/main" id="{9545A925-F060-984A-B692-EACC2951D9A8}"/>
              </a:ext>
            </a:extLst>
          </p:cNvPr>
          <p:cNvPicPr>
            <a:picLocks noGrp="1" noChangeAspect="1"/>
          </p:cNvPicPr>
          <p:nvPr>
            <p:ph idx="1"/>
          </p:nvPr>
        </p:nvPicPr>
        <p:blipFill>
          <a:blip r:embed="rId2"/>
          <a:stretch>
            <a:fillRect/>
          </a:stretch>
        </p:blipFill>
        <p:spPr>
          <a:xfrm>
            <a:off x="2767286" y="1825625"/>
            <a:ext cx="6657428" cy="4351338"/>
          </a:xfrm>
          <a:prstGeom prst="rect">
            <a:avLst/>
          </a:prstGeom>
        </p:spPr>
      </p:pic>
      <p:sp>
        <p:nvSpPr>
          <p:cNvPr id="5" name="Rectangle 4">
            <a:extLst>
              <a:ext uri="{FF2B5EF4-FFF2-40B4-BE49-F238E27FC236}">
                <a16:creationId xmlns:a16="http://schemas.microsoft.com/office/drawing/2014/main" id="{37A05B79-2664-834D-AA99-49312FE6BC7E}"/>
              </a:ext>
            </a:extLst>
          </p:cNvPr>
          <p:cNvSpPr/>
          <p:nvPr/>
        </p:nvSpPr>
        <p:spPr>
          <a:xfrm>
            <a:off x="838200" y="1321356"/>
            <a:ext cx="3551870" cy="369332"/>
          </a:xfrm>
          <a:prstGeom prst="rect">
            <a:avLst/>
          </a:prstGeom>
        </p:spPr>
        <p:txBody>
          <a:bodyPr wrap="none">
            <a:spAutoFit/>
          </a:bodyPr>
          <a:lstStyle/>
          <a:p>
            <a:r>
              <a:rPr lang="en-US" dirty="0"/>
              <a:t>Another option from “Graph Views”</a:t>
            </a:r>
          </a:p>
        </p:txBody>
      </p:sp>
    </p:spTree>
    <p:extLst>
      <p:ext uri="{BB962C8B-B14F-4D97-AF65-F5344CB8AC3E}">
        <p14:creationId xmlns:p14="http://schemas.microsoft.com/office/powerpoint/2010/main" val="1646337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42387-B970-244D-B8AC-5428F9CD8084}"/>
              </a:ext>
            </a:extLst>
          </p:cNvPr>
          <p:cNvSpPr>
            <a:spLocks noGrp="1"/>
          </p:cNvSpPr>
          <p:nvPr>
            <p:ph type="title"/>
          </p:nvPr>
        </p:nvSpPr>
        <p:spPr>
          <a:xfrm>
            <a:off x="220362" y="0"/>
            <a:ext cx="10515600" cy="1325563"/>
          </a:xfrm>
        </p:spPr>
        <p:txBody>
          <a:bodyPr/>
          <a:lstStyle/>
          <a:p>
            <a:r>
              <a:rPr lang="en-US" dirty="0"/>
              <a:t>Gene Ontologies – sources and evidence</a:t>
            </a:r>
          </a:p>
        </p:txBody>
      </p:sp>
      <p:pic>
        <p:nvPicPr>
          <p:cNvPr id="4" name="Content Placeholder 3">
            <a:extLst>
              <a:ext uri="{FF2B5EF4-FFF2-40B4-BE49-F238E27FC236}">
                <a16:creationId xmlns:a16="http://schemas.microsoft.com/office/drawing/2014/main" id="{EBD6E28B-9F66-6544-921B-D99C7FD59672}"/>
              </a:ext>
            </a:extLst>
          </p:cNvPr>
          <p:cNvPicPr>
            <a:picLocks noGrp="1" noChangeAspect="1"/>
          </p:cNvPicPr>
          <p:nvPr>
            <p:ph idx="1"/>
          </p:nvPr>
        </p:nvPicPr>
        <p:blipFill>
          <a:blip r:embed="rId2"/>
          <a:stretch>
            <a:fillRect/>
          </a:stretch>
        </p:blipFill>
        <p:spPr>
          <a:xfrm>
            <a:off x="2117072" y="929717"/>
            <a:ext cx="7138137" cy="5928283"/>
          </a:xfrm>
          <a:prstGeom prst="rect">
            <a:avLst/>
          </a:prstGeom>
        </p:spPr>
      </p:pic>
      <p:sp>
        <p:nvSpPr>
          <p:cNvPr id="5" name="Rounded Rectangle 4">
            <a:extLst>
              <a:ext uri="{FF2B5EF4-FFF2-40B4-BE49-F238E27FC236}">
                <a16:creationId xmlns:a16="http://schemas.microsoft.com/office/drawing/2014/main" id="{2438134F-9CAF-4249-94EC-EA5B21777A99}"/>
              </a:ext>
            </a:extLst>
          </p:cNvPr>
          <p:cNvSpPr/>
          <p:nvPr/>
        </p:nvSpPr>
        <p:spPr>
          <a:xfrm>
            <a:off x="4707924" y="1325563"/>
            <a:ext cx="654909" cy="5384156"/>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E5C9A2A-5712-AE4B-A0CB-2519ABEC01FD}"/>
              </a:ext>
            </a:extLst>
          </p:cNvPr>
          <p:cNvSpPr/>
          <p:nvPr/>
        </p:nvSpPr>
        <p:spPr>
          <a:xfrm>
            <a:off x="5482281" y="1325563"/>
            <a:ext cx="654909" cy="5384156"/>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103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6229639"/>
          </a:xfrm>
        </p:spPr>
        <p:txBody>
          <a:bodyPr>
            <a:normAutofit/>
          </a:bodyPr>
          <a:lstStyle/>
          <a:p>
            <a:r>
              <a:rPr lang="en-US" sz="3200" dirty="0"/>
              <a:t>Experimental Evidence evidence codes:</a:t>
            </a:r>
            <a:br>
              <a:rPr lang="en-US" sz="3200" dirty="0"/>
            </a:br>
            <a:br>
              <a:rPr lang="en-US" sz="3200" dirty="0"/>
            </a:br>
            <a:r>
              <a:rPr lang="en-US" sz="3200" dirty="0"/>
              <a:t>  Inferred from Experiment (EXP)</a:t>
            </a:r>
            <a:br>
              <a:rPr lang="en-US" sz="3200" dirty="0"/>
            </a:br>
            <a:r>
              <a:rPr lang="en-US" sz="3200" dirty="0"/>
              <a:t>  Inferred from Direct Assay (IDA)</a:t>
            </a:r>
            <a:br>
              <a:rPr lang="en-US" sz="3200" dirty="0"/>
            </a:br>
            <a:r>
              <a:rPr lang="en-US" sz="3200" dirty="0"/>
              <a:t>  Inferred from Physical Interaction (IPI)</a:t>
            </a:r>
            <a:br>
              <a:rPr lang="en-US" sz="3200" dirty="0"/>
            </a:br>
            <a:r>
              <a:rPr lang="en-US" sz="3200" dirty="0"/>
              <a:t>  Inferred from Mutant Phenotype (IMP)</a:t>
            </a:r>
            <a:br>
              <a:rPr lang="en-US" sz="3200" dirty="0"/>
            </a:br>
            <a:r>
              <a:rPr lang="en-US" sz="3200" dirty="0"/>
              <a:t>  Inferred from Genetic Interaction (IGI)</a:t>
            </a:r>
            <a:br>
              <a:rPr lang="en-US" sz="3200" dirty="0"/>
            </a:br>
            <a:r>
              <a:rPr lang="en-US" sz="3200" dirty="0"/>
              <a:t>  Inferred from Expression Pattern (IEP)</a:t>
            </a:r>
            <a:br>
              <a:rPr lang="en-US" sz="3200" dirty="0"/>
            </a:br>
            <a:endParaRPr lang="en-US" sz="3200" dirty="0"/>
          </a:p>
        </p:txBody>
      </p:sp>
    </p:spTree>
    <p:extLst>
      <p:ext uri="{BB962C8B-B14F-4D97-AF65-F5344CB8AC3E}">
        <p14:creationId xmlns:p14="http://schemas.microsoft.com/office/powerpoint/2010/main" val="3517607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6229639"/>
          </a:xfrm>
        </p:spPr>
        <p:txBody>
          <a:bodyPr>
            <a:normAutofit/>
          </a:bodyPr>
          <a:lstStyle/>
          <a:p>
            <a:r>
              <a:rPr lang="en-US" sz="3200" dirty="0"/>
              <a:t>Computational Analysis evidence codes:</a:t>
            </a:r>
            <a:br>
              <a:rPr lang="en-US" sz="3200" dirty="0"/>
            </a:br>
            <a:br>
              <a:rPr lang="en-US" sz="3200" dirty="0"/>
            </a:br>
            <a:r>
              <a:rPr lang="en-US" sz="3200" dirty="0"/>
              <a:t>  Inferred from Sequence or structural Similarity (ISS)</a:t>
            </a:r>
            <a:br>
              <a:rPr lang="en-US" sz="3200" dirty="0"/>
            </a:br>
            <a:r>
              <a:rPr lang="en-US" sz="3200" dirty="0"/>
              <a:t>  Inferred from Sequence </a:t>
            </a:r>
            <a:r>
              <a:rPr lang="en-US" sz="3200" dirty="0" err="1"/>
              <a:t>Orthology</a:t>
            </a:r>
            <a:r>
              <a:rPr lang="en-US" sz="3200" dirty="0"/>
              <a:t> (ISO)</a:t>
            </a:r>
            <a:br>
              <a:rPr lang="en-US" sz="3200" dirty="0"/>
            </a:br>
            <a:r>
              <a:rPr lang="en-US" sz="3200" dirty="0"/>
              <a:t>  Inferred from Sequence Alignment (ISA)</a:t>
            </a:r>
            <a:br>
              <a:rPr lang="en-US" sz="3200" dirty="0"/>
            </a:br>
            <a:r>
              <a:rPr lang="en-US" sz="3200" dirty="0"/>
              <a:t>  Inferred from Sequence Model (ISM)</a:t>
            </a:r>
            <a:br>
              <a:rPr lang="en-US" sz="3200" dirty="0"/>
            </a:br>
            <a:r>
              <a:rPr lang="en-US" sz="3200" dirty="0"/>
              <a:t>  Inferred from Genomic Context (IGC)</a:t>
            </a:r>
            <a:br>
              <a:rPr lang="en-US" sz="3200" dirty="0"/>
            </a:br>
            <a:r>
              <a:rPr lang="en-US" sz="3200" dirty="0"/>
              <a:t>  Inferred from Biological aspect of Ancestor (IBA)</a:t>
            </a:r>
            <a:br>
              <a:rPr lang="en-US" sz="3200" dirty="0"/>
            </a:br>
            <a:r>
              <a:rPr lang="en-US" sz="3200" dirty="0"/>
              <a:t>  Inferred from Biological aspect of Descendant (IBD)</a:t>
            </a:r>
            <a:br>
              <a:rPr lang="en-US" sz="3200" dirty="0"/>
            </a:br>
            <a:r>
              <a:rPr lang="en-US" sz="3200" dirty="0"/>
              <a:t>  Inferred from Key Residues (IKR)</a:t>
            </a:r>
            <a:br>
              <a:rPr lang="en-US" sz="3200" dirty="0"/>
            </a:br>
            <a:r>
              <a:rPr lang="en-US" sz="3200" dirty="0"/>
              <a:t>  Inferred from Rapid Divergence (IRD)</a:t>
            </a:r>
            <a:br>
              <a:rPr lang="en-US" sz="3200" dirty="0"/>
            </a:br>
            <a:r>
              <a:rPr lang="en-US" sz="3200" dirty="0"/>
              <a:t>  Inferred from Reviewed Computational Analysis (RCA)</a:t>
            </a:r>
            <a:br>
              <a:rPr lang="en-US" sz="3200" dirty="0"/>
            </a:br>
            <a:endParaRPr lang="en-US" sz="3200" dirty="0"/>
          </a:p>
        </p:txBody>
      </p:sp>
    </p:spTree>
    <p:extLst>
      <p:ext uri="{BB962C8B-B14F-4D97-AF65-F5344CB8AC3E}">
        <p14:creationId xmlns:p14="http://schemas.microsoft.com/office/powerpoint/2010/main" val="2344753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6229639"/>
          </a:xfrm>
        </p:spPr>
        <p:txBody>
          <a:bodyPr>
            <a:normAutofit/>
          </a:bodyPr>
          <a:lstStyle/>
          <a:p>
            <a:r>
              <a:rPr lang="en-US" sz="3200" dirty="0"/>
              <a:t>Author Statement evidence codes:</a:t>
            </a:r>
            <a:br>
              <a:rPr lang="en-US" sz="3200" dirty="0"/>
            </a:br>
            <a:br>
              <a:rPr lang="en-US" sz="3200" dirty="0"/>
            </a:br>
            <a:r>
              <a:rPr lang="en-US" sz="3200" dirty="0"/>
              <a:t>  Traceable Author Statement (TAS)</a:t>
            </a:r>
            <a:br>
              <a:rPr lang="en-US" sz="3200" dirty="0"/>
            </a:br>
            <a:r>
              <a:rPr lang="en-US" sz="3200" dirty="0"/>
              <a:t>  Non-traceable Author Statement (NAS)</a:t>
            </a:r>
            <a:br>
              <a:rPr lang="en-US" sz="3200" dirty="0"/>
            </a:br>
            <a:br>
              <a:rPr lang="en-US" sz="3200" dirty="0"/>
            </a:br>
            <a:r>
              <a:rPr lang="en-US" sz="3200" dirty="0"/>
              <a:t>Curatorial Statement codes:</a:t>
            </a:r>
            <a:br>
              <a:rPr lang="en-US" sz="3200" dirty="0"/>
            </a:br>
            <a:br>
              <a:rPr lang="en-US" sz="3200" dirty="0"/>
            </a:br>
            <a:r>
              <a:rPr lang="en-US" sz="3200" dirty="0"/>
              <a:t>  Inferred by Curator (IC) </a:t>
            </a:r>
            <a:br>
              <a:rPr lang="en-US" sz="3200" dirty="0"/>
            </a:br>
            <a:r>
              <a:rPr lang="en-US" sz="3200" dirty="0"/>
              <a:t>  No biological Data available (ND) evidence code</a:t>
            </a:r>
            <a:br>
              <a:rPr lang="en-US" sz="3200" dirty="0"/>
            </a:br>
            <a:br>
              <a:rPr lang="en-US" sz="3200" dirty="0"/>
            </a:br>
            <a:r>
              <a:rPr lang="en-US" sz="3200" dirty="0"/>
              <a:t>Automatically-Assigned evidence code:</a:t>
            </a:r>
            <a:br>
              <a:rPr lang="en-US" sz="3200" b="1" dirty="0"/>
            </a:br>
            <a:br>
              <a:rPr lang="en-US" sz="3200" dirty="0"/>
            </a:br>
            <a:r>
              <a:rPr lang="en-US" sz="3200" dirty="0"/>
              <a:t>  Inferred from Electronic Annotation (IEA)</a:t>
            </a:r>
          </a:p>
        </p:txBody>
      </p:sp>
    </p:spTree>
    <p:extLst>
      <p:ext uri="{BB962C8B-B14F-4D97-AF65-F5344CB8AC3E}">
        <p14:creationId xmlns:p14="http://schemas.microsoft.com/office/powerpoint/2010/main" val="287698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B3E93-5FBA-6449-8CFE-2FF832500686}"/>
              </a:ext>
            </a:extLst>
          </p:cNvPr>
          <p:cNvSpPr>
            <a:spLocks noGrp="1"/>
          </p:cNvSpPr>
          <p:nvPr>
            <p:ph type="title"/>
          </p:nvPr>
        </p:nvSpPr>
        <p:spPr/>
        <p:txBody>
          <a:bodyPr/>
          <a:lstStyle/>
          <a:p>
            <a:r>
              <a:rPr lang="en-US" dirty="0"/>
              <a:t>How can you interpret a list of genes?</a:t>
            </a:r>
          </a:p>
        </p:txBody>
      </p:sp>
      <p:sp>
        <p:nvSpPr>
          <p:cNvPr id="3" name="Content Placeholder 2">
            <a:extLst>
              <a:ext uri="{FF2B5EF4-FFF2-40B4-BE49-F238E27FC236}">
                <a16:creationId xmlns:a16="http://schemas.microsoft.com/office/drawing/2014/main" id="{1E95AE1A-9109-D947-A0BC-822EFB6E5E0E}"/>
              </a:ext>
            </a:extLst>
          </p:cNvPr>
          <p:cNvSpPr>
            <a:spLocks noGrp="1"/>
          </p:cNvSpPr>
          <p:nvPr>
            <p:ph idx="1"/>
          </p:nvPr>
        </p:nvSpPr>
        <p:spPr>
          <a:xfrm>
            <a:off x="838199" y="1825625"/>
            <a:ext cx="11011293" cy="4351338"/>
          </a:xfrm>
        </p:spPr>
        <p:txBody>
          <a:bodyPr/>
          <a:lstStyle/>
          <a:p>
            <a:pPr marL="0" indent="0">
              <a:buNone/>
            </a:pPr>
            <a:r>
              <a:rPr lang="en-US" dirty="0"/>
              <a:t>Suppose your study (e.g., GWAS) yielded a list of dozens (or more) genes</a:t>
            </a:r>
          </a:p>
          <a:p>
            <a:pPr marL="0" indent="0">
              <a:buNone/>
            </a:pPr>
            <a:endParaRPr lang="en-US" dirty="0"/>
          </a:p>
          <a:p>
            <a:r>
              <a:rPr lang="en-US" dirty="0"/>
              <a:t>Why not just publish a list of genes and stop there?</a:t>
            </a:r>
          </a:p>
          <a:p>
            <a:r>
              <a:rPr lang="en-US" dirty="0"/>
              <a:t>Are all those genes necessarily relevant?</a:t>
            </a:r>
          </a:p>
          <a:p>
            <a:r>
              <a:rPr lang="en-US" dirty="0"/>
              <a:t>What scientific/statistical question(s) can you ask about the list?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91013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C4E8D-B944-E245-8037-ECC310B1241B}"/>
              </a:ext>
            </a:extLst>
          </p:cNvPr>
          <p:cNvSpPr>
            <a:spLocks noGrp="1"/>
          </p:cNvSpPr>
          <p:nvPr>
            <p:ph type="title"/>
          </p:nvPr>
        </p:nvSpPr>
        <p:spPr/>
        <p:txBody>
          <a:bodyPr/>
          <a:lstStyle/>
          <a:p>
            <a:r>
              <a:rPr lang="en-US" dirty="0"/>
              <a:t>PANTHER</a:t>
            </a:r>
          </a:p>
        </p:txBody>
      </p:sp>
      <p:pic>
        <p:nvPicPr>
          <p:cNvPr id="5" name="Content Placeholder 4">
            <a:extLst>
              <a:ext uri="{FF2B5EF4-FFF2-40B4-BE49-F238E27FC236}">
                <a16:creationId xmlns:a16="http://schemas.microsoft.com/office/drawing/2014/main" id="{B7E81A47-E538-744F-8B32-C0CD17D10466}"/>
              </a:ext>
            </a:extLst>
          </p:cNvPr>
          <p:cNvPicPr>
            <a:picLocks noGrp="1" noChangeAspect="1"/>
          </p:cNvPicPr>
          <p:nvPr>
            <p:ph idx="1"/>
          </p:nvPr>
        </p:nvPicPr>
        <p:blipFill>
          <a:blip r:embed="rId2"/>
          <a:stretch>
            <a:fillRect/>
          </a:stretch>
        </p:blipFill>
        <p:spPr>
          <a:xfrm>
            <a:off x="94412" y="1878970"/>
            <a:ext cx="5190811" cy="4786182"/>
          </a:xfrm>
          <a:prstGeom prst="rect">
            <a:avLst/>
          </a:prstGeom>
        </p:spPr>
      </p:pic>
      <p:sp>
        <p:nvSpPr>
          <p:cNvPr id="4" name="Rectangle 3">
            <a:extLst>
              <a:ext uri="{FF2B5EF4-FFF2-40B4-BE49-F238E27FC236}">
                <a16:creationId xmlns:a16="http://schemas.microsoft.com/office/drawing/2014/main" id="{5FE8692D-F9FE-3441-81A3-FEBFDE3A596B}"/>
              </a:ext>
            </a:extLst>
          </p:cNvPr>
          <p:cNvSpPr/>
          <p:nvPr/>
        </p:nvSpPr>
        <p:spPr>
          <a:xfrm>
            <a:off x="838200" y="1321356"/>
            <a:ext cx="2171428" cy="369332"/>
          </a:xfrm>
          <a:prstGeom prst="rect">
            <a:avLst/>
          </a:prstGeom>
        </p:spPr>
        <p:txBody>
          <a:bodyPr wrap="none">
            <a:spAutoFit/>
          </a:bodyPr>
          <a:lstStyle/>
          <a:p>
            <a:r>
              <a:rPr lang="en-US" dirty="0"/>
              <a:t>http://</a:t>
            </a:r>
            <a:r>
              <a:rPr lang="en-US" dirty="0" err="1"/>
              <a:t>pantherdb.org</a:t>
            </a:r>
            <a:endParaRPr lang="en-US" dirty="0"/>
          </a:p>
        </p:txBody>
      </p:sp>
      <p:pic>
        <p:nvPicPr>
          <p:cNvPr id="6" name="Picture 5">
            <a:extLst>
              <a:ext uri="{FF2B5EF4-FFF2-40B4-BE49-F238E27FC236}">
                <a16:creationId xmlns:a16="http://schemas.microsoft.com/office/drawing/2014/main" id="{5464943E-E791-CD41-B570-80CEB9F859F8}"/>
              </a:ext>
            </a:extLst>
          </p:cNvPr>
          <p:cNvPicPr>
            <a:picLocks noChangeAspect="1"/>
          </p:cNvPicPr>
          <p:nvPr/>
        </p:nvPicPr>
        <p:blipFill>
          <a:blip r:embed="rId3"/>
          <a:stretch>
            <a:fillRect/>
          </a:stretch>
        </p:blipFill>
        <p:spPr>
          <a:xfrm>
            <a:off x="5457578" y="1878970"/>
            <a:ext cx="6658222" cy="4786182"/>
          </a:xfrm>
          <a:prstGeom prst="rect">
            <a:avLst/>
          </a:prstGeom>
        </p:spPr>
      </p:pic>
      <p:pic>
        <p:nvPicPr>
          <p:cNvPr id="3" name="Picture 2">
            <a:extLst>
              <a:ext uri="{FF2B5EF4-FFF2-40B4-BE49-F238E27FC236}">
                <a16:creationId xmlns:a16="http://schemas.microsoft.com/office/drawing/2014/main" id="{4E46EEBD-6D3B-C165-00D5-F20EB8580F14}"/>
              </a:ext>
            </a:extLst>
          </p:cNvPr>
          <p:cNvPicPr>
            <a:picLocks noChangeAspect="1"/>
          </p:cNvPicPr>
          <p:nvPr/>
        </p:nvPicPr>
        <p:blipFill>
          <a:blip r:embed="rId4"/>
          <a:stretch>
            <a:fillRect/>
          </a:stretch>
        </p:blipFill>
        <p:spPr>
          <a:xfrm>
            <a:off x="3342862" y="166006"/>
            <a:ext cx="6278217" cy="1618823"/>
          </a:xfrm>
          <a:prstGeom prst="rect">
            <a:avLst/>
          </a:prstGeom>
          <a:ln w="38100">
            <a:solidFill>
              <a:srgbClr val="FF0000"/>
            </a:solidFill>
          </a:ln>
        </p:spPr>
      </p:pic>
    </p:spTree>
    <p:extLst>
      <p:ext uri="{BB962C8B-B14F-4D97-AF65-F5344CB8AC3E}">
        <p14:creationId xmlns:p14="http://schemas.microsoft.com/office/powerpoint/2010/main" val="2140511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65806-48F0-9245-8EAD-FD8ED0C68BC1}"/>
              </a:ext>
            </a:extLst>
          </p:cNvPr>
          <p:cNvSpPr>
            <a:spLocks noGrp="1"/>
          </p:cNvSpPr>
          <p:nvPr>
            <p:ph type="title"/>
          </p:nvPr>
        </p:nvSpPr>
        <p:spPr/>
        <p:txBody>
          <a:bodyPr/>
          <a:lstStyle/>
          <a:p>
            <a:r>
              <a:rPr lang="en-US" dirty="0"/>
              <a:t>GO enrichment analysis (PANTHER)</a:t>
            </a:r>
          </a:p>
        </p:txBody>
      </p:sp>
      <p:pic>
        <p:nvPicPr>
          <p:cNvPr id="4" name="Content Placeholder 3">
            <a:extLst>
              <a:ext uri="{FF2B5EF4-FFF2-40B4-BE49-F238E27FC236}">
                <a16:creationId xmlns:a16="http://schemas.microsoft.com/office/drawing/2014/main" id="{A23808A9-32E2-F94D-89EA-48CBBA82F260}"/>
              </a:ext>
            </a:extLst>
          </p:cNvPr>
          <p:cNvPicPr>
            <a:picLocks noGrp="1" noChangeAspect="1"/>
          </p:cNvPicPr>
          <p:nvPr>
            <p:ph idx="1"/>
          </p:nvPr>
        </p:nvPicPr>
        <p:blipFill>
          <a:blip r:embed="rId2"/>
          <a:stretch>
            <a:fillRect/>
          </a:stretch>
        </p:blipFill>
        <p:spPr>
          <a:xfrm>
            <a:off x="838200" y="2294216"/>
            <a:ext cx="10515600" cy="3414155"/>
          </a:xfrm>
          <a:prstGeom prst="rect">
            <a:avLst/>
          </a:prstGeom>
        </p:spPr>
      </p:pic>
      <p:sp>
        <p:nvSpPr>
          <p:cNvPr id="5" name="Rounded Rectangle 4">
            <a:extLst>
              <a:ext uri="{FF2B5EF4-FFF2-40B4-BE49-F238E27FC236}">
                <a16:creationId xmlns:a16="http://schemas.microsoft.com/office/drawing/2014/main" id="{63F66BCE-A48A-2548-8980-793E601DD7CA}"/>
              </a:ext>
            </a:extLst>
          </p:cNvPr>
          <p:cNvSpPr/>
          <p:nvPr/>
        </p:nvSpPr>
        <p:spPr>
          <a:xfrm>
            <a:off x="7555230" y="3760470"/>
            <a:ext cx="3798570" cy="1947902"/>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7DE600F-BB57-F547-9B2F-8332091E5358}"/>
              </a:ext>
            </a:extLst>
          </p:cNvPr>
          <p:cNvSpPr/>
          <p:nvPr/>
        </p:nvSpPr>
        <p:spPr>
          <a:xfrm>
            <a:off x="838200" y="1623120"/>
            <a:ext cx="3779111" cy="369332"/>
          </a:xfrm>
          <a:prstGeom prst="rect">
            <a:avLst/>
          </a:prstGeom>
        </p:spPr>
        <p:txBody>
          <a:bodyPr wrap="none">
            <a:spAutoFit/>
          </a:bodyPr>
          <a:lstStyle/>
          <a:p>
            <a:r>
              <a:rPr lang="en-US" dirty="0"/>
              <a:t>Enter a list of genes and click Launch &gt;</a:t>
            </a:r>
          </a:p>
        </p:txBody>
      </p:sp>
    </p:spTree>
    <p:extLst>
      <p:ext uri="{BB962C8B-B14F-4D97-AF65-F5344CB8AC3E}">
        <p14:creationId xmlns:p14="http://schemas.microsoft.com/office/powerpoint/2010/main" val="846567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CB939-AD4F-5946-AC6A-152309CADD68}"/>
              </a:ext>
            </a:extLst>
          </p:cNvPr>
          <p:cNvSpPr>
            <a:spLocks noGrp="1"/>
          </p:cNvSpPr>
          <p:nvPr>
            <p:ph type="title"/>
          </p:nvPr>
        </p:nvSpPr>
        <p:spPr/>
        <p:txBody>
          <a:bodyPr/>
          <a:lstStyle/>
          <a:p>
            <a:r>
              <a:rPr lang="en-US" dirty="0"/>
              <a:t>GO enrichment analysis (PANTHER)</a:t>
            </a:r>
          </a:p>
        </p:txBody>
      </p:sp>
      <p:pic>
        <p:nvPicPr>
          <p:cNvPr id="4" name="Content Placeholder 3">
            <a:extLst>
              <a:ext uri="{FF2B5EF4-FFF2-40B4-BE49-F238E27FC236}">
                <a16:creationId xmlns:a16="http://schemas.microsoft.com/office/drawing/2014/main" id="{1ABDBEE2-1D22-DC4F-BE40-ED109C56457F}"/>
              </a:ext>
            </a:extLst>
          </p:cNvPr>
          <p:cNvPicPr>
            <a:picLocks noGrp="1" noChangeAspect="1"/>
          </p:cNvPicPr>
          <p:nvPr>
            <p:ph idx="1"/>
          </p:nvPr>
        </p:nvPicPr>
        <p:blipFill>
          <a:blip r:embed="rId2"/>
          <a:stretch>
            <a:fillRect/>
          </a:stretch>
        </p:blipFill>
        <p:spPr>
          <a:xfrm>
            <a:off x="280826" y="1986263"/>
            <a:ext cx="5001821" cy="4351338"/>
          </a:xfrm>
          <a:prstGeom prst="rect">
            <a:avLst/>
          </a:prstGeom>
        </p:spPr>
      </p:pic>
      <p:sp>
        <p:nvSpPr>
          <p:cNvPr id="5" name="Rectangle 4">
            <a:extLst>
              <a:ext uri="{FF2B5EF4-FFF2-40B4-BE49-F238E27FC236}">
                <a16:creationId xmlns:a16="http://schemas.microsoft.com/office/drawing/2014/main" id="{322EBAB4-E89B-AB45-AA08-93E5582F8A47}"/>
              </a:ext>
            </a:extLst>
          </p:cNvPr>
          <p:cNvSpPr/>
          <p:nvPr/>
        </p:nvSpPr>
        <p:spPr>
          <a:xfrm>
            <a:off x="838200" y="1388825"/>
            <a:ext cx="10506402" cy="369332"/>
          </a:xfrm>
          <a:prstGeom prst="rect">
            <a:avLst/>
          </a:prstGeom>
        </p:spPr>
        <p:txBody>
          <a:bodyPr wrap="none">
            <a:spAutoFit/>
          </a:bodyPr>
          <a:lstStyle/>
          <a:p>
            <a:r>
              <a:rPr lang="en-US" dirty="0"/>
              <a:t>PANTHER results page. Notice you can select different gene sets/ontology sets and different statistical options.</a:t>
            </a:r>
          </a:p>
        </p:txBody>
      </p:sp>
      <p:pic>
        <p:nvPicPr>
          <p:cNvPr id="6" name="Picture 5">
            <a:extLst>
              <a:ext uri="{FF2B5EF4-FFF2-40B4-BE49-F238E27FC236}">
                <a16:creationId xmlns:a16="http://schemas.microsoft.com/office/drawing/2014/main" id="{77DFD9CA-4E19-0340-B543-D4B204696A5A}"/>
              </a:ext>
            </a:extLst>
          </p:cNvPr>
          <p:cNvPicPr>
            <a:picLocks noChangeAspect="1"/>
          </p:cNvPicPr>
          <p:nvPr/>
        </p:nvPicPr>
        <p:blipFill>
          <a:blip r:embed="rId3"/>
          <a:stretch>
            <a:fillRect/>
          </a:stretch>
        </p:blipFill>
        <p:spPr>
          <a:xfrm>
            <a:off x="5443551" y="2421923"/>
            <a:ext cx="6560372" cy="3047251"/>
          </a:xfrm>
          <a:prstGeom prst="rect">
            <a:avLst/>
          </a:prstGeom>
        </p:spPr>
      </p:pic>
    </p:spTree>
    <p:extLst>
      <p:ext uri="{BB962C8B-B14F-4D97-AF65-F5344CB8AC3E}">
        <p14:creationId xmlns:p14="http://schemas.microsoft.com/office/powerpoint/2010/main" val="629925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87472-B5F0-BB4A-B0C5-DE1A2EA57330}"/>
              </a:ext>
            </a:extLst>
          </p:cNvPr>
          <p:cNvSpPr>
            <a:spLocks noGrp="1"/>
          </p:cNvSpPr>
          <p:nvPr>
            <p:ph type="title"/>
          </p:nvPr>
        </p:nvSpPr>
        <p:spPr>
          <a:xfrm>
            <a:off x="0" y="-428398"/>
            <a:ext cx="10515600" cy="1325563"/>
          </a:xfrm>
        </p:spPr>
        <p:txBody>
          <a:bodyPr/>
          <a:lstStyle/>
          <a:p>
            <a:r>
              <a:rPr lang="en-US" dirty="0"/>
              <a:t>GO enrichment analysis (PANTHER)</a:t>
            </a:r>
          </a:p>
        </p:txBody>
      </p:sp>
      <p:pic>
        <p:nvPicPr>
          <p:cNvPr id="4" name="Content Placeholder 3">
            <a:extLst>
              <a:ext uri="{FF2B5EF4-FFF2-40B4-BE49-F238E27FC236}">
                <a16:creationId xmlns:a16="http://schemas.microsoft.com/office/drawing/2014/main" id="{55A2BE19-6218-974F-BAB5-0236ECCFF364}"/>
              </a:ext>
            </a:extLst>
          </p:cNvPr>
          <p:cNvPicPr>
            <a:picLocks noGrp="1" noChangeAspect="1"/>
          </p:cNvPicPr>
          <p:nvPr>
            <p:ph idx="1"/>
          </p:nvPr>
        </p:nvPicPr>
        <p:blipFill>
          <a:blip r:embed="rId2"/>
          <a:stretch>
            <a:fillRect/>
          </a:stretch>
        </p:blipFill>
        <p:spPr>
          <a:xfrm>
            <a:off x="5702849" y="1257373"/>
            <a:ext cx="4603201" cy="5440147"/>
          </a:xfrm>
          <a:prstGeom prst="rect">
            <a:avLst/>
          </a:prstGeom>
        </p:spPr>
      </p:pic>
      <p:sp>
        <p:nvSpPr>
          <p:cNvPr id="5" name="Rectangle 4">
            <a:extLst>
              <a:ext uri="{FF2B5EF4-FFF2-40B4-BE49-F238E27FC236}">
                <a16:creationId xmlns:a16="http://schemas.microsoft.com/office/drawing/2014/main" id="{99C1AAE9-AAE7-064B-BD80-05DB29BED211}"/>
              </a:ext>
            </a:extLst>
          </p:cNvPr>
          <p:cNvSpPr/>
          <p:nvPr/>
        </p:nvSpPr>
        <p:spPr>
          <a:xfrm>
            <a:off x="0" y="710129"/>
            <a:ext cx="1738809" cy="369332"/>
          </a:xfrm>
          <a:prstGeom prst="rect">
            <a:avLst/>
          </a:prstGeom>
        </p:spPr>
        <p:txBody>
          <a:bodyPr wrap="none">
            <a:spAutoFit/>
          </a:bodyPr>
          <a:lstStyle/>
          <a:p>
            <a:r>
              <a:rPr lang="en-US" dirty="0"/>
              <a:t>PANTHER results</a:t>
            </a:r>
          </a:p>
        </p:txBody>
      </p:sp>
      <p:sp>
        <p:nvSpPr>
          <p:cNvPr id="6" name="Rectangle 5">
            <a:extLst>
              <a:ext uri="{FF2B5EF4-FFF2-40B4-BE49-F238E27FC236}">
                <a16:creationId xmlns:a16="http://schemas.microsoft.com/office/drawing/2014/main" id="{836E7A7F-7A28-664E-BF29-4072BED15F39}"/>
              </a:ext>
            </a:extLst>
          </p:cNvPr>
          <p:cNvSpPr/>
          <p:nvPr/>
        </p:nvSpPr>
        <p:spPr>
          <a:xfrm>
            <a:off x="95248" y="1712526"/>
            <a:ext cx="5699761" cy="923330"/>
          </a:xfrm>
          <a:prstGeom prst="rect">
            <a:avLst/>
          </a:prstGeom>
        </p:spPr>
        <p:txBody>
          <a:bodyPr wrap="square">
            <a:spAutoFit/>
          </a:bodyPr>
          <a:lstStyle/>
          <a:p>
            <a:pPr marL="285750" indent="-285750">
              <a:buFont typeface="Arial" panose="020B0604020202020204" pitchFamily="34" charset="0"/>
              <a:buChar char="•"/>
            </a:pPr>
            <a:r>
              <a:rPr lang="en-US" dirty="0"/>
              <a:t>Test each annotation for enrichment</a:t>
            </a:r>
          </a:p>
          <a:p>
            <a:pPr marL="285750" indent="-285750">
              <a:buFont typeface="Arial" panose="020B0604020202020204" pitchFamily="34" charset="0"/>
              <a:buChar char="•"/>
            </a:pPr>
            <a:r>
              <a:rPr lang="en-US" dirty="0"/>
              <a:t>Grouped by narrowest annotation category</a:t>
            </a:r>
          </a:p>
          <a:p>
            <a:pPr marL="285750" indent="-285750">
              <a:buFont typeface="Arial" panose="020B0604020202020204" pitchFamily="34" charset="0"/>
              <a:buChar char="•"/>
            </a:pPr>
            <a:r>
              <a:rPr lang="en-US" dirty="0"/>
              <a:t>Sorted within group from most specific to most general</a:t>
            </a:r>
          </a:p>
        </p:txBody>
      </p:sp>
      <p:sp>
        <p:nvSpPr>
          <p:cNvPr id="7" name="TextBox 6">
            <a:extLst>
              <a:ext uri="{FF2B5EF4-FFF2-40B4-BE49-F238E27FC236}">
                <a16:creationId xmlns:a16="http://schemas.microsoft.com/office/drawing/2014/main" id="{81DCC911-7B9A-0A43-86BD-7115D6671DD6}"/>
              </a:ext>
            </a:extLst>
          </p:cNvPr>
          <p:cNvSpPr txBox="1"/>
          <p:nvPr/>
        </p:nvSpPr>
        <p:spPr>
          <a:xfrm>
            <a:off x="6550752" y="694200"/>
            <a:ext cx="1335948" cy="461665"/>
          </a:xfrm>
          <a:prstGeom prst="rect">
            <a:avLst/>
          </a:prstGeom>
          <a:noFill/>
          <a:ln>
            <a:solidFill>
              <a:schemeClr val="tx1"/>
            </a:solidFill>
          </a:ln>
        </p:spPr>
        <p:txBody>
          <a:bodyPr wrap="square" rtlCol="0">
            <a:spAutoFit/>
          </a:bodyPr>
          <a:lstStyle/>
          <a:p>
            <a:r>
              <a:rPr lang="en-US" sz="800" dirty="0"/>
              <a:t>Total number of human genes mapping to a given annotation</a:t>
            </a:r>
          </a:p>
        </p:txBody>
      </p:sp>
      <p:cxnSp>
        <p:nvCxnSpPr>
          <p:cNvPr id="9" name="Straight Arrow Connector 8">
            <a:extLst>
              <a:ext uri="{FF2B5EF4-FFF2-40B4-BE49-F238E27FC236}">
                <a16:creationId xmlns:a16="http://schemas.microsoft.com/office/drawing/2014/main" id="{FFF095E1-24EC-7B47-8545-C83852241ABB}"/>
              </a:ext>
            </a:extLst>
          </p:cNvPr>
          <p:cNvCxnSpPr>
            <a:cxnSpLocks/>
          </p:cNvCxnSpPr>
          <p:nvPr/>
        </p:nvCxnSpPr>
        <p:spPr>
          <a:xfrm>
            <a:off x="7886700" y="939516"/>
            <a:ext cx="445770" cy="2798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8B5676-7564-9940-A83E-50070A5CC725}"/>
              </a:ext>
            </a:extLst>
          </p:cNvPr>
          <p:cNvSpPr txBox="1"/>
          <p:nvPr/>
        </p:nvSpPr>
        <p:spPr>
          <a:xfrm>
            <a:off x="8109585" y="303987"/>
            <a:ext cx="1335948" cy="584775"/>
          </a:xfrm>
          <a:prstGeom prst="rect">
            <a:avLst/>
          </a:prstGeom>
          <a:noFill/>
          <a:ln>
            <a:solidFill>
              <a:schemeClr val="tx1"/>
            </a:solidFill>
          </a:ln>
        </p:spPr>
        <p:txBody>
          <a:bodyPr wrap="square" rtlCol="0">
            <a:spAutoFit/>
          </a:bodyPr>
          <a:lstStyle/>
          <a:p>
            <a:r>
              <a:rPr lang="en-US" sz="800" dirty="0"/>
              <a:t>Number of genes in your gene set mapping to a given annotation (vs expected)</a:t>
            </a:r>
          </a:p>
        </p:txBody>
      </p:sp>
      <p:cxnSp>
        <p:nvCxnSpPr>
          <p:cNvPr id="13" name="Straight Arrow Connector 12">
            <a:extLst>
              <a:ext uri="{FF2B5EF4-FFF2-40B4-BE49-F238E27FC236}">
                <a16:creationId xmlns:a16="http://schemas.microsoft.com/office/drawing/2014/main" id="{5D8A5B54-B7B3-F146-B1B0-2DD53817B9D9}"/>
              </a:ext>
            </a:extLst>
          </p:cNvPr>
          <p:cNvCxnSpPr>
            <a:cxnSpLocks/>
          </p:cNvCxnSpPr>
          <p:nvPr/>
        </p:nvCxnSpPr>
        <p:spPr>
          <a:xfrm>
            <a:off x="8652510" y="905569"/>
            <a:ext cx="0" cy="477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D8DB2A-ED93-4A49-956E-D18D08CBF704}"/>
              </a:ext>
            </a:extLst>
          </p:cNvPr>
          <p:cNvCxnSpPr>
            <a:cxnSpLocks/>
          </p:cNvCxnSpPr>
          <p:nvPr/>
        </p:nvCxnSpPr>
        <p:spPr>
          <a:xfrm>
            <a:off x="8862060" y="894795"/>
            <a:ext cx="0" cy="477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7C3CBED-BA30-7248-9388-78AA7B32F48C}"/>
              </a:ext>
            </a:extLst>
          </p:cNvPr>
          <p:cNvSpPr txBox="1"/>
          <p:nvPr/>
        </p:nvSpPr>
        <p:spPr>
          <a:xfrm>
            <a:off x="9492682" y="276046"/>
            <a:ext cx="1335948" cy="215444"/>
          </a:xfrm>
          <a:prstGeom prst="rect">
            <a:avLst/>
          </a:prstGeom>
          <a:noFill/>
          <a:ln>
            <a:solidFill>
              <a:schemeClr val="tx1"/>
            </a:solidFill>
          </a:ln>
        </p:spPr>
        <p:txBody>
          <a:bodyPr wrap="square" rtlCol="0">
            <a:spAutoFit/>
          </a:bodyPr>
          <a:lstStyle/>
          <a:p>
            <a:r>
              <a:rPr lang="en-US" sz="800" dirty="0"/>
              <a:t># /( expected #)</a:t>
            </a:r>
          </a:p>
        </p:txBody>
      </p:sp>
      <p:cxnSp>
        <p:nvCxnSpPr>
          <p:cNvPr id="20" name="Straight Arrow Connector 19">
            <a:extLst>
              <a:ext uri="{FF2B5EF4-FFF2-40B4-BE49-F238E27FC236}">
                <a16:creationId xmlns:a16="http://schemas.microsoft.com/office/drawing/2014/main" id="{6E7A7D83-F41A-7B43-9607-8786AC3D68B2}"/>
              </a:ext>
            </a:extLst>
          </p:cNvPr>
          <p:cNvCxnSpPr>
            <a:cxnSpLocks/>
          </p:cNvCxnSpPr>
          <p:nvPr/>
        </p:nvCxnSpPr>
        <p:spPr>
          <a:xfrm flipH="1">
            <a:off x="9300210" y="491490"/>
            <a:ext cx="506730" cy="9112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1773AE5-6F42-2B40-BC36-500031DD28E4}"/>
              </a:ext>
            </a:extLst>
          </p:cNvPr>
          <p:cNvSpPr txBox="1"/>
          <p:nvPr/>
        </p:nvSpPr>
        <p:spPr>
          <a:xfrm>
            <a:off x="9926036" y="665147"/>
            <a:ext cx="1335948" cy="215444"/>
          </a:xfrm>
          <a:prstGeom prst="rect">
            <a:avLst/>
          </a:prstGeom>
          <a:noFill/>
          <a:ln>
            <a:solidFill>
              <a:schemeClr val="tx1"/>
            </a:solidFill>
          </a:ln>
        </p:spPr>
        <p:txBody>
          <a:bodyPr wrap="square" rtlCol="0">
            <a:spAutoFit/>
          </a:bodyPr>
          <a:lstStyle/>
          <a:p>
            <a:r>
              <a:rPr lang="en-US" sz="800" dirty="0"/>
              <a:t>Enriched vs. depleted</a:t>
            </a:r>
          </a:p>
        </p:txBody>
      </p:sp>
      <p:cxnSp>
        <p:nvCxnSpPr>
          <p:cNvPr id="23" name="Straight Arrow Connector 22">
            <a:extLst>
              <a:ext uri="{FF2B5EF4-FFF2-40B4-BE49-F238E27FC236}">
                <a16:creationId xmlns:a16="http://schemas.microsoft.com/office/drawing/2014/main" id="{75DC76B6-0F8B-3E42-B26C-55CB87C302CB}"/>
              </a:ext>
            </a:extLst>
          </p:cNvPr>
          <p:cNvCxnSpPr>
            <a:cxnSpLocks/>
          </p:cNvCxnSpPr>
          <p:nvPr/>
        </p:nvCxnSpPr>
        <p:spPr>
          <a:xfrm flipH="1">
            <a:off x="9553575" y="905569"/>
            <a:ext cx="354330" cy="4934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F179182-F485-084F-9623-CA19DC2A35FA}"/>
              </a:ext>
            </a:extLst>
          </p:cNvPr>
          <p:cNvSpPr txBox="1"/>
          <p:nvPr/>
        </p:nvSpPr>
        <p:spPr>
          <a:xfrm>
            <a:off x="10552476" y="956330"/>
            <a:ext cx="1335948" cy="338554"/>
          </a:xfrm>
          <a:prstGeom prst="rect">
            <a:avLst/>
          </a:prstGeom>
          <a:noFill/>
          <a:ln>
            <a:solidFill>
              <a:schemeClr val="tx1"/>
            </a:solidFill>
          </a:ln>
        </p:spPr>
        <p:txBody>
          <a:bodyPr wrap="square" rtlCol="0">
            <a:spAutoFit/>
          </a:bodyPr>
          <a:lstStyle/>
          <a:p>
            <a:r>
              <a:rPr lang="en-US" sz="800" dirty="0"/>
              <a:t>P-value and false discovery rate</a:t>
            </a:r>
          </a:p>
        </p:txBody>
      </p:sp>
      <p:cxnSp>
        <p:nvCxnSpPr>
          <p:cNvPr id="26" name="Straight Arrow Connector 25">
            <a:extLst>
              <a:ext uri="{FF2B5EF4-FFF2-40B4-BE49-F238E27FC236}">
                <a16:creationId xmlns:a16="http://schemas.microsoft.com/office/drawing/2014/main" id="{9DB35108-7A18-D447-A08A-09E5DD7BCC8C}"/>
              </a:ext>
            </a:extLst>
          </p:cNvPr>
          <p:cNvCxnSpPr>
            <a:cxnSpLocks/>
            <a:stCxn id="25" idx="1"/>
          </p:cNvCxnSpPr>
          <p:nvPr/>
        </p:nvCxnSpPr>
        <p:spPr>
          <a:xfrm flipH="1">
            <a:off x="9805988" y="1125607"/>
            <a:ext cx="746488" cy="2550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E4769D5-7D3D-8A45-80CF-8357F14EC6DA}"/>
              </a:ext>
            </a:extLst>
          </p:cNvPr>
          <p:cNvCxnSpPr>
            <a:cxnSpLocks/>
            <a:stCxn id="25" idx="1"/>
          </p:cNvCxnSpPr>
          <p:nvPr/>
        </p:nvCxnSpPr>
        <p:spPr>
          <a:xfrm flipH="1">
            <a:off x="10066022" y="1125607"/>
            <a:ext cx="486454" cy="2619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095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0D3D3-DA26-844B-817C-836D87EBCF94}"/>
              </a:ext>
            </a:extLst>
          </p:cNvPr>
          <p:cNvSpPr>
            <a:spLocks noGrp="1"/>
          </p:cNvSpPr>
          <p:nvPr>
            <p:ph type="title"/>
          </p:nvPr>
        </p:nvSpPr>
        <p:spPr/>
        <p:txBody>
          <a:bodyPr/>
          <a:lstStyle/>
          <a:p>
            <a:r>
              <a:rPr lang="en-US" dirty="0"/>
              <a:t>KEGG</a:t>
            </a:r>
          </a:p>
        </p:txBody>
      </p:sp>
      <p:sp>
        <p:nvSpPr>
          <p:cNvPr id="3" name="Content Placeholder 2">
            <a:extLst>
              <a:ext uri="{FF2B5EF4-FFF2-40B4-BE49-F238E27FC236}">
                <a16:creationId xmlns:a16="http://schemas.microsoft.com/office/drawing/2014/main" id="{64795686-9135-2641-A9C5-633E6F04833B}"/>
              </a:ext>
            </a:extLst>
          </p:cNvPr>
          <p:cNvSpPr>
            <a:spLocks noGrp="1"/>
          </p:cNvSpPr>
          <p:nvPr>
            <p:ph idx="1"/>
          </p:nvPr>
        </p:nvSpPr>
        <p:spPr>
          <a:xfrm>
            <a:off x="121508" y="1788555"/>
            <a:ext cx="10515600" cy="4351338"/>
          </a:xfrm>
        </p:spPr>
        <p:txBody>
          <a:bodyPr/>
          <a:lstStyle/>
          <a:p>
            <a:pPr marL="0" indent="0">
              <a:buNone/>
            </a:pPr>
            <a:r>
              <a:rPr lang="en-US" dirty="0"/>
              <a:t>KEGG is a set of related databases.</a:t>
            </a:r>
          </a:p>
          <a:p>
            <a:pPr marL="0" indent="0">
              <a:buNone/>
            </a:pPr>
            <a:r>
              <a:rPr lang="en-US" dirty="0"/>
              <a:t>KEGG PATHWAY is the most important</a:t>
            </a:r>
            <a:br>
              <a:rPr lang="en-US" dirty="0"/>
            </a:br>
            <a:r>
              <a:rPr lang="en-US" dirty="0"/>
              <a:t>part for our purposes.</a:t>
            </a:r>
          </a:p>
        </p:txBody>
      </p:sp>
      <p:pic>
        <p:nvPicPr>
          <p:cNvPr id="4" name="Picture 3">
            <a:extLst>
              <a:ext uri="{FF2B5EF4-FFF2-40B4-BE49-F238E27FC236}">
                <a16:creationId xmlns:a16="http://schemas.microsoft.com/office/drawing/2014/main" id="{C82FBB39-3D37-6447-923A-8BB4FF0AAD96}"/>
              </a:ext>
            </a:extLst>
          </p:cNvPr>
          <p:cNvPicPr>
            <a:picLocks noChangeAspect="1"/>
          </p:cNvPicPr>
          <p:nvPr/>
        </p:nvPicPr>
        <p:blipFill>
          <a:blip r:embed="rId2"/>
          <a:stretch>
            <a:fillRect/>
          </a:stretch>
        </p:blipFill>
        <p:spPr>
          <a:xfrm>
            <a:off x="6191250" y="0"/>
            <a:ext cx="6000750" cy="6858000"/>
          </a:xfrm>
          <a:prstGeom prst="rect">
            <a:avLst/>
          </a:prstGeom>
        </p:spPr>
      </p:pic>
      <p:sp>
        <p:nvSpPr>
          <p:cNvPr id="5" name="Rectangle 4">
            <a:extLst>
              <a:ext uri="{FF2B5EF4-FFF2-40B4-BE49-F238E27FC236}">
                <a16:creationId xmlns:a16="http://schemas.microsoft.com/office/drawing/2014/main" id="{4B01426B-A05C-A549-BD86-7CFC13F0DB3C}"/>
              </a:ext>
            </a:extLst>
          </p:cNvPr>
          <p:cNvSpPr/>
          <p:nvPr/>
        </p:nvSpPr>
        <p:spPr>
          <a:xfrm>
            <a:off x="838200" y="1321356"/>
            <a:ext cx="3070071" cy="369332"/>
          </a:xfrm>
          <a:prstGeom prst="rect">
            <a:avLst/>
          </a:prstGeom>
        </p:spPr>
        <p:txBody>
          <a:bodyPr wrap="none">
            <a:spAutoFit/>
          </a:bodyPr>
          <a:lstStyle/>
          <a:p>
            <a:r>
              <a:rPr lang="en-US" dirty="0"/>
              <a:t>https://</a:t>
            </a:r>
            <a:r>
              <a:rPr lang="en-US" dirty="0" err="1"/>
              <a:t>www.genome.jp</a:t>
            </a:r>
            <a:r>
              <a:rPr lang="en-US" dirty="0"/>
              <a:t>/</a:t>
            </a:r>
            <a:r>
              <a:rPr lang="en-US" dirty="0" err="1"/>
              <a:t>kegg</a:t>
            </a:r>
            <a:r>
              <a:rPr lang="en-US" dirty="0"/>
              <a:t>/</a:t>
            </a:r>
          </a:p>
        </p:txBody>
      </p:sp>
      <p:sp>
        <p:nvSpPr>
          <p:cNvPr id="6" name="Rounded Rectangle 5">
            <a:extLst>
              <a:ext uri="{FF2B5EF4-FFF2-40B4-BE49-F238E27FC236}">
                <a16:creationId xmlns:a16="http://schemas.microsoft.com/office/drawing/2014/main" id="{BED406EB-5B20-5A41-AE3F-CB199566D5EF}"/>
              </a:ext>
            </a:extLst>
          </p:cNvPr>
          <p:cNvSpPr/>
          <p:nvPr/>
        </p:nvSpPr>
        <p:spPr>
          <a:xfrm>
            <a:off x="7440621" y="2907854"/>
            <a:ext cx="1382103" cy="193692"/>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731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2D70E-E192-3548-8EE5-D38FD0AC9FFF}"/>
              </a:ext>
            </a:extLst>
          </p:cNvPr>
          <p:cNvSpPr>
            <a:spLocks noGrp="1"/>
          </p:cNvSpPr>
          <p:nvPr>
            <p:ph type="title"/>
          </p:nvPr>
        </p:nvSpPr>
        <p:spPr/>
        <p:txBody>
          <a:bodyPr/>
          <a:lstStyle/>
          <a:p>
            <a:r>
              <a:rPr lang="en-US" dirty="0"/>
              <a:t>KEGG PATHWAY</a:t>
            </a:r>
          </a:p>
        </p:txBody>
      </p:sp>
      <p:sp>
        <p:nvSpPr>
          <p:cNvPr id="3" name="Content Placeholder 2">
            <a:extLst>
              <a:ext uri="{FF2B5EF4-FFF2-40B4-BE49-F238E27FC236}">
                <a16:creationId xmlns:a16="http://schemas.microsoft.com/office/drawing/2014/main" id="{EADF33FF-DF80-FE4D-AB2D-282CAEFE5B75}"/>
              </a:ext>
            </a:extLst>
          </p:cNvPr>
          <p:cNvSpPr>
            <a:spLocks noGrp="1"/>
          </p:cNvSpPr>
          <p:nvPr>
            <p:ph idx="1"/>
          </p:nvPr>
        </p:nvSpPr>
        <p:spPr/>
        <p:txBody>
          <a:bodyPr/>
          <a:lstStyle/>
          <a:p>
            <a:pPr marL="0" indent="0">
              <a:buNone/>
            </a:pPr>
            <a:r>
              <a:rPr lang="en-US" dirty="0"/>
              <a:t>A collection of manually drawn</a:t>
            </a:r>
            <a:br>
              <a:rPr lang="en-US" dirty="0"/>
            </a:br>
            <a:r>
              <a:rPr lang="en-US" dirty="0"/>
              <a:t>pathway maps.</a:t>
            </a:r>
          </a:p>
          <a:p>
            <a:pPr marL="0" indent="0">
              <a:buNone/>
            </a:pPr>
            <a:endParaRPr lang="en-US" dirty="0"/>
          </a:p>
          <a:p>
            <a:pPr marL="0" indent="0">
              <a:buNone/>
            </a:pPr>
            <a:r>
              <a:rPr lang="en-US" dirty="0"/>
              <a:t>Pathways fall into 7 categories.</a:t>
            </a:r>
          </a:p>
        </p:txBody>
      </p:sp>
      <p:pic>
        <p:nvPicPr>
          <p:cNvPr id="4" name="Picture 3">
            <a:extLst>
              <a:ext uri="{FF2B5EF4-FFF2-40B4-BE49-F238E27FC236}">
                <a16:creationId xmlns:a16="http://schemas.microsoft.com/office/drawing/2014/main" id="{C74C9859-4F68-EC40-819B-8E1F09AC1158}"/>
              </a:ext>
            </a:extLst>
          </p:cNvPr>
          <p:cNvPicPr>
            <a:picLocks noChangeAspect="1"/>
          </p:cNvPicPr>
          <p:nvPr/>
        </p:nvPicPr>
        <p:blipFill>
          <a:blip r:embed="rId2"/>
          <a:stretch>
            <a:fillRect/>
          </a:stretch>
        </p:blipFill>
        <p:spPr>
          <a:xfrm>
            <a:off x="5941167" y="0"/>
            <a:ext cx="6250833" cy="6858000"/>
          </a:xfrm>
          <a:prstGeom prst="rect">
            <a:avLst/>
          </a:prstGeom>
        </p:spPr>
      </p:pic>
    </p:spTree>
    <p:extLst>
      <p:ext uri="{BB962C8B-B14F-4D97-AF65-F5344CB8AC3E}">
        <p14:creationId xmlns:p14="http://schemas.microsoft.com/office/powerpoint/2010/main" val="2546264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34DE-A83B-3B46-AC54-678A3D73575F}"/>
              </a:ext>
            </a:extLst>
          </p:cNvPr>
          <p:cNvSpPr>
            <a:spLocks noGrp="1"/>
          </p:cNvSpPr>
          <p:nvPr>
            <p:ph type="title"/>
          </p:nvPr>
        </p:nvSpPr>
        <p:spPr/>
        <p:txBody>
          <a:bodyPr/>
          <a:lstStyle/>
          <a:p>
            <a:r>
              <a:rPr lang="en-US" dirty="0"/>
              <a:t>KEGG PATHWAY</a:t>
            </a:r>
          </a:p>
        </p:txBody>
      </p:sp>
      <p:sp>
        <p:nvSpPr>
          <p:cNvPr id="3" name="Content Placeholder 2">
            <a:extLst>
              <a:ext uri="{FF2B5EF4-FFF2-40B4-BE49-F238E27FC236}">
                <a16:creationId xmlns:a16="http://schemas.microsoft.com/office/drawing/2014/main" id="{B0E2E870-ACF6-F34C-8A6F-3118849DC9DD}"/>
              </a:ext>
            </a:extLst>
          </p:cNvPr>
          <p:cNvSpPr>
            <a:spLocks noGrp="1"/>
          </p:cNvSpPr>
          <p:nvPr>
            <p:ph idx="1"/>
          </p:nvPr>
        </p:nvSpPr>
        <p:spPr/>
        <p:txBody>
          <a:bodyPr/>
          <a:lstStyle/>
          <a:p>
            <a:pPr marL="0" indent="0">
              <a:buNone/>
            </a:pPr>
            <a:r>
              <a:rPr lang="en-US" dirty="0"/>
              <a:t>A few of the KEGG pathways.</a:t>
            </a:r>
          </a:p>
          <a:p>
            <a:pPr marL="0" indent="0">
              <a:buNone/>
            </a:pPr>
            <a:endParaRPr lang="en-US" dirty="0"/>
          </a:p>
          <a:p>
            <a:pPr marL="0" indent="0">
              <a:buNone/>
            </a:pPr>
            <a:r>
              <a:rPr lang="en-US" dirty="0"/>
              <a:t>Let’s select “Metabolic pathways”</a:t>
            </a:r>
            <a:br>
              <a:rPr lang="en-US" dirty="0"/>
            </a:br>
            <a:r>
              <a:rPr lang="en-US" dirty="0"/>
              <a:t>(the entire category).</a:t>
            </a:r>
          </a:p>
        </p:txBody>
      </p:sp>
      <p:pic>
        <p:nvPicPr>
          <p:cNvPr id="4" name="Picture 3">
            <a:extLst>
              <a:ext uri="{FF2B5EF4-FFF2-40B4-BE49-F238E27FC236}">
                <a16:creationId xmlns:a16="http://schemas.microsoft.com/office/drawing/2014/main" id="{00F9F1F2-7717-0641-B99E-F587FED49BC9}"/>
              </a:ext>
            </a:extLst>
          </p:cNvPr>
          <p:cNvPicPr>
            <a:picLocks noChangeAspect="1"/>
          </p:cNvPicPr>
          <p:nvPr/>
        </p:nvPicPr>
        <p:blipFill>
          <a:blip r:embed="rId2"/>
          <a:stretch>
            <a:fillRect/>
          </a:stretch>
        </p:blipFill>
        <p:spPr>
          <a:xfrm>
            <a:off x="7373697" y="0"/>
            <a:ext cx="4818303" cy="6858000"/>
          </a:xfrm>
          <a:prstGeom prst="rect">
            <a:avLst/>
          </a:prstGeom>
        </p:spPr>
      </p:pic>
      <p:sp>
        <p:nvSpPr>
          <p:cNvPr id="5" name="Rounded Rectangle 4">
            <a:extLst>
              <a:ext uri="{FF2B5EF4-FFF2-40B4-BE49-F238E27FC236}">
                <a16:creationId xmlns:a16="http://schemas.microsoft.com/office/drawing/2014/main" id="{6D985620-8D89-A546-8398-3CDA8489B9FA}"/>
              </a:ext>
            </a:extLst>
          </p:cNvPr>
          <p:cNvSpPr/>
          <p:nvPr/>
        </p:nvSpPr>
        <p:spPr>
          <a:xfrm>
            <a:off x="7588903" y="584191"/>
            <a:ext cx="1864016" cy="96846"/>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0112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B1C62-B376-724C-A018-522963FF74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D6FF76-53A3-E94F-A71E-DBBA6F891DF8}"/>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369FEB18-DA95-7141-BF0C-42FBE2B5FF91}"/>
              </a:ext>
            </a:extLst>
          </p:cNvPr>
          <p:cNvPicPr>
            <a:picLocks noChangeAspect="1"/>
          </p:cNvPicPr>
          <p:nvPr/>
        </p:nvPicPr>
        <p:blipFill>
          <a:blip r:embed="rId2"/>
          <a:stretch>
            <a:fillRect/>
          </a:stretch>
        </p:blipFill>
        <p:spPr>
          <a:xfrm>
            <a:off x="404091" y="0"/>
            <a:ext cx="11383818" cy="6858000"/>
          </a:xfrm>
          <a:prstGeom prst="rect">
            <a:avLst/>
          </a:prstGeom>
        </p:spPr>
      </p:pic>
    </p:spTree>
    <p:extLst>
      <p:ext uri="{BB962C8B-B14F-4D97-AF65-F5344CB8AC3E}">
        <p14:creationId xmlns:p14="http://schemas.microsoft.com/office/powerpoint/2010/main" val="3139098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EE4A-3225-2944-8CEA-92C60DB997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9A87A1-CC46-D345-BED4-9C39B2BBE65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204C0CB-4F29-2949-962B-4D17D9BC8B09}"/>
              </a:ext>
            </a:extLst>
          </p:cNvPr>
          <p:cNvPicPr>
            <a:picLocks noChangeAspect="1"/>
          </p:cNvPicPr>
          <p:nvPr/>
        </p:nvPicPr>
        <p:blipFill>
          <a:blip r:embed="rId2"/>
          <a:stretch>
            <a:fillRect/>
          </a:stretch>
        </p:blipFill>
        <p:spPr>
          <a:xfrm>
            <a:off x="404091" y="0"/>
            <a:ext cx="11383818" cy="6858000"/>
          </a:xfrm>
          <a:prstGeom prst="rect">
            <a:avLst/>
          </a:prstGeom>
        </p:spPr>
      </p:pic>
    </p:spTree>
    <p:extLst>
      <p:ext uri="{BB962C8B-B14F-4D97-AF65-F5344CB8AC3E}">
        <p14:creationId xmlns:p14="http://schemas.microsoft.com/office/powerpoint/2010/main" val="2772476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35F6-AEA9-B142-BD37-2CB64D796575}"/>
              </a:ext>
            </a:extLst>
          </p:cNvPr>
          <p:cNvSpPr>
            <a:spLocks noGrp="1"/>
          </p:cNvSpPr>
          <p:nvPr>
            <p:ph type="title"/>
          </p:nvPr>
        </p:nvSpPr>
        <p:spPr/>
        <p:txBody>
          <a:bodyPr/>
          <a:lstStyle/>
          <a:p>
            <a:r>
              <a:rPr lang="en-US" dirty="0"/>
              <a:t>KEGG</a:t>
            </a:r>
          </a:p>
        </p:txBody>
      </p:sp>
      <p:sp>
        <p:nvSpPr>
          <p:cNvPr id="3" name="Content Placeholder 2">
            <a:extLst>
              <a:ext uri="{FF2B5EF4-FFF2-40B4-BE49-F238E27FC236}">
                <a16:creationId xmlns:a16="http://schemas.microsoft.com/office/drawing/2014/main" id="{CB37B36C-2E8C-084E-A867-FE166C4BA6AF}"/>
              </a:ext>
            </a:extLst>
          </p:cNvPr>
          <p:cNvSpPr>
            <a:spLocks noGrp="1"/>
          </p:cNvSpPr>
          <p:nvPr>
            <p:ph idx="1"/>
          </p:nvPr>
        </p:nvSpPr>
        <p:spPr>
          <a:xfrm>
            <a:off x="319217" y="1813268"/>
            <a:ext cx="10515600" cy="4351338"/>
          </a:xfrm>
        </p:spPr>
        <p:txBody>
          <a:bodyPr/>
          <a:lstStyle/>
          <a:p>
            <a:pPr marL="0" indent="0">
              <a:buNone/>
            </a:pPr>
            <a:r>
              <a:rPr lang="en-US" dirty="0"/>
              <a:t>Selecting the “steroid biosynthesis”</a:t>
            </a:r>
            <a:br>
              <a:rPr lang="en-US" dirty="0"/>
            </a:br>
            <a:r>
              <a:rPr lang="en-US" dirty="0"/>
              <a:t>pathway</a:t>
            </a:r>
          </a:p>
        </p:txBody>
      </p:sp>
      <p:pic>
        <p:nvPicPr>
          <p:cNvPr id="4" name="Picture 3">
            <a:extLst>
              <a:ext uri="{FF2B5EF4-FFF2-40B4-BE49-F238E27FC236}">
                <a16:creationId xmlns:a16="http://schemas.microsoft.com/office/drawing/2014/main" id="{E79B60AE-8940-0A4C-90A9-FB37CDEF51BA}"/>
              </a:ext>
            </a:extLst>
          </p:cNvPr>
          <p:cNvPicPr>
            <a:picLocks noChangeAspect="1"/>
          </p:cNvPicPr>
          <p:nvPr/>
        </p:nvPicPr>
        <p:blipFill>
          <a:blip r:embed="rId3"/>
          <a:stretch>
            <a:fillRect/>
          </a:stretch>
        </p:blipFill>
        <p:spPr>
          <a:xfrm>
            <a:off x="5684044" y="0"/>
            <a:ext cx="6507956" cy="6858000"/>
          </a:xfrm>
          <a:prstGeom prst="rect">
            <a:avLst/>
          </a:prstGeom>
        </p:spPr>
      </p:pic>
    </p:spTree>
    <p:extLst>
      <p:ext uri="{BB962C8B-B14F-4D97-AF65-F5344CB8AC3E}">
        <p14:creationId xmlns:p14="http://schemas.microsoft.com/office/powerpoint/2010/main" val="2867913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D037A-3F6C-D34D-BC78-16191CFF7D80}"/>
              </a:ext>
            </a:extLst>
          </p:cNvPr>
          <p:cNvSpPr>
            <a:spLocks noGrp="1"/>
          </p:cNvSpPr>
          <p:nvPr>
            <p:ph type="title"/>
          </p:nvPr>
        </p:nvSpPr>
        <p:spPr/>
        <p:txBody>
          <a:bodyPr/>
          <a:lstStyle/>
          <a:p>
            <a:r>
              <a:rPr lang="en-US" dirty="0"/>
              <a:t>Gene set analysis</a:t>
            </a:r>
          </a:p>
        </p:txBody>
      </p:sp>
      <p:sp>
        <p:nvSpPr>
          <p:cNvPr id="3" name="Content Placeholder 2">
            <a:extLst>
              <a:ext uri="{FF2B5EF4-FFF2-40B4-BE49-F238E27FC236}">
                <a16:creationId xmlns:a16="http://schemas.microsoft.com/office/drawing/2014/main" id="{1411E361-BEC8-F245-A795-0CFBA668F810}"/>
              </a:ext>
            </a:extLst>
          </p:cNvPr>
          <p:cNvSpPr>
            <a:spLocks noGrp="1"/>
          </p:cNvSpPr>
          <p:nvPr>
            <p:ph idx="1"/>
          </p:nvPr>
        </p:nvSpPr>
        <p:spPr/>
        <p:txBody>
          <a:bodyPr>
            <a:normAutofit fontScale="70000" lnSpcReduction="20000"/>
          </a:bodyPr>
          <a:lstStyle/>
          <a:p>
            <a:r>
              <a:rPr lang="en-US" dirty="0"/>
              <a:t>“Are certain categories of genes over-represented in my results, compared to what would be expected by chance?”</a:t>
            </a:r>
          </a:p>
          <a:p>
            <a:pPr marL="0" indent="0">
              <a:buNone/>
            </a:pPr>
            <a:endParaRPr lang="en-US" dirty="0"/>
          </a:p>
          <a:p>
            <a:r>
              <a:rPr lang="en-US" dirty="0"/>
              <a:t>Originally used for differential expression studies</a:t>
            </a:r>
          </a:p>
          <a:p>
            <a:pPr marL="0" indent="0">
              <a:buNone/>
            </a:pPr>
            <a:endParaRPr lang="en-US" dirty="0"/>
          </a:p>
          <a:p>
            <a:pPr marL="0" indent="0">
              <a:buNone/>
            </a:pPr>
            <a:r>
              <a:rPr lang="en-US" dirty="0"/>
              <a:t>Includes or can be sometimes synonymous with</a:t>
            </a:r>
          </a:p>
          <a:p>
            <a:r>
              <a:rPr lang="en-US" dirty="0"/>
              <a:t>“enrichment analysis”</a:t>
            </a:r>
          </a:p>
          <a:p>
            <a:r>
              <a:rPr lang="en-US" dirty="0"/>
              <a:t> “over-representation analysis”</a:t>
            </a:r>
          </a:p>
          <a:p>
            <a:r>
              <a:rPr lang="en-US" dirty="0"/>
              <a:t>Etc.</a:t>
            </a:r>
          </a:p>
          <a:p>
            <a:pPr marL="0" indent="0">
              <a:buNone/>
            </a:pPr>
            <a:endParaRPr lang="en-US" dirty="0"/>
          </a:p>
          <a:p>
            <a:pPr marL="0" indent="0">
              <a:buNone/>
            </a:pPr>
            <a:r>
              <a:rPr lang="en-US" dirty="0"/>
              <a:t>Some considerations</a:t>
            </a:r>
          </a:p>
          <a:p>
            <a:r>
              <a:rPr lang="en-US" dirty="0"/>
              <a:t>What is the null hypothesis of a given method?</a:t>
            </a:r>
          </a:p>
          <a:p>
            <a:r>
              <a:rPr lang="en-US" dirty="0"/>
              <a:t>Some methods can include effect sizes and directions (instead of gene names)</a:t>
            </a:r>
          </a:p>
        </p:txBody>
      </p:sp>
    </p:spTree>
    <p:extLst>
      <p:ext uri="{BB962C8B-B14F-4D97-AF65-F5344CB8AC3E}">
        <p14:creationId xmlns:p14="http://schemas.microsoft.com/office/powerpoint/2010/main" val="3253065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FCF0-5179-B340-9C3F-BF9338063A63}"/>
              </a:ext>
            </a:extLst>
          </p:cNvPr>
          <p:cNvSpPr>
            <a:spLocks noGrp="1"/>
          </p:cNvSpPr>
          <p:nvPr>
            <p:ph type="title"/>
          </p:nvPr>
        </p:nvSpPr>
        <p:spPr/>
        <p:txBody>
          <a:bodyPr/>
          <a:lstStyle/>
          <a:p>
            <a:r>
              <a:rPr lang="en-US" dirty="0"/>
              <a:t>KEGG</a:t>
            </a:r>
          </a:p>
        </p:txBody>
      </p:sp>
      <p:pic>
        <p:nvPicPr>
          <p:cNvPr id="5" name="Content Placeholder 4">
            <a:extLst>
              <a:ext uri="{FF2B5EF4-FFF2-40B4-BE49-F238E27FC236}">
                <a16:creationId xmlns:a16="http://schemas.microsoft.com/office/drawing/2014/main" id="{D010FF7B-07FB-A846-9AF3-A1D9CFCBC162}"/>
              </a:ext>
            </a:extLst>
          </p:cNvPr>
          <p:cNvPicPr>
            <a:picLocks noGrp="1" noChangeAspect="1"/>
          </p:cNvPicPr>
          <p:nvPr>
            <p:ph idx="1"/>
          </p:nvPr>
        </p:nvPicPr>
        <p:blipFill>
          <a:blip r:embed="rId2"/>
          <a:stretch>
            <a:fillRect/>
          </a:stretch>
        </p:blipFill>
        <p:spPr>
          <a:xfrm>
            <a:off x="4020171" y="1253331"/>
            <a:ext cx="6351160" cy="4351338"/>
          </a:xfrm>
          <a:prstGeom prst="rect">
            <a:avLst/>
          </a:prstGeom>
        </p:spPr>
      </p:pic>
      <p:sp>
        <p:nvSpPr>
          <p:cNvPr id="6" name="Rectangle 5">
            <a:extLst>
              <a:ext uri="{FF2B5EF4-FFF2-40B4-BE49-F238E27FC236}">
                <a16:creationId xmlns:a16="http://schemas.microsoft.com/office/drawing/2014/main" id="{E8642F73-454C-3242-B07E-A0EF6F477738}"/>
              </a:ext>
            </a:extLst>
          </p:cNvPr>
          <p:cNvSpPr/>
          <p:nvPr/>
        </p:nvSpPr>
        <p:spPr>
          <a:xfrm>
            <a:off x="957441" y="1573491"/>
            <a:ext cx="2719078" cy="1200329"/>
          </a:xfrm>
          <a:prstGeom prst="rect">
            <a:avLst/>
          </a:prstGeom>
        </p:spPr>
        <p:txBody>
          <a:bodyPr wrap="none">
            <a:spAutoFit/>
          </a:bodyPr>
          <a:lstStyle/>
          <a:p>
            <a:r>
              <a:rPr lang="en-US" dirty="0"/>
              <a:t>Selecting TCA cycle</a:t>
            </a:r>
          </a:p>
          <a:p>
            <a:endParaRPr lang="en-US" dirty="0"/>
          </a:p>
          <a:p>
            <a:r>
              <a:rPr lang="en-US" dirty="0"/>
              <a:t>Click on a component, e.g.,</a:t>
            </a:r>
          </a:p>
          <a:p>
            <a:r>
              <a:rPr lang="en-US" dirty="0"/>
              <a:t>succinate </a:t>
            </a:r>
          </a:p>
        </p:txBody>
      </p:sp>
    </p:spTree>
    <p:extLst>
      <p:ext uri="{BB962C8B-B14F-4D97-AF65-F5344CB8AC3E}">
        <p14:creationId xmlns:p14="http://schemas.microsoft.com/office/powerpoint/2010/main" val="2984911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E793A-5061-3E4F-8694-1DAB839581F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9C0F81F-1584-3240-9AD9-BFB848A9252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B4B4CC9-6EF2-6144-B31E-2AB8BE129003}"/>
              </a:ext>
            </a:extLst>
          </p:cNvPr>
          <p:cNvPicPr>
            <a:picLocks noChangeAspect="1"/>
          </p:cNvPicPr>
          <p:nvPr/>
        </p:nvPicPr>
        <p:blipFill>
          <a:blip r:embed="rId2"/>
          <a:stretch>
            <a:fillRect/>
          </a:stretch>
        </p:blipFill>
        <p:spPr>
          <a:xfrm>
            <a:off x="705831" y="0"/>
            <a:ext cx="4478392" cy="6858000"/>
          </a:xfrm>
          <a:prstGeom prst="rect">
            <a:avLst/>
          </a:prstGeom>
        </p:spPr>
      </p:pic>
      <p:pic>
        <p:nvPicPr>
          <p:cNvPr id="5" name="Picture 4">
            <a:extLst>
              <a:ext uri="{FF2B5EF4-FFF2-40B4-BE49-F238E27FC236}">
                <a16:creationId xmlns:a16="http://schemas.microsoft.com/office/drawing/2014/main" id="{F3DCB2FD-3CD1-9945-B5EC-33F3D10E42EB}"/>
              </a:ext>
            </a:extLst>
          </p:cNvPr>
          <p:cNvPicPr>
            <a:picLocks noChangeAspect="1"/>
          </p:cNvPicPr>
          <p:nvPr/>
        </p:nvPicPr>
        <p:blipFill>
          <a:blip r:embed="rId3"/>
          <a:stretch>
            <a:fillRect/>
          </a:stretch>
        </p:blipFill>
        <p:spPr>
          <a:xfrm>
            <a:off x="6680200" y="1130300"/>
            <a:ext cx="5511800" cy="5727700"/>
          </a:xfrm>
          <a:prstGeom prst="rect">
            <a:avLst/>
          </a:prstGeom>
        </p:spPr>
      </p:pic>
      <p:sp>
        <p:nvSpPr>
          <p:cNvPr id="6" name="Rectangle 5">
            <a:extLst>
              <a:ext uri="{FF2B5EF4-FFF2-40B4-BE49-F238E27FC236}">
                <a16:creationId xmlns:a16="http://schemas.microsoft.com/office/drawing/2014/main" id="{4C595C99-99BD-9048-B411-70A2D0B93467}"/>
              </a:ext>
            </a:extLst>
          </p:cNvPr>
          <p:cNvSpPr/>
          <p:nvPr/>
        </p:nvSpPr>
        <p:spPr>
          <a:xfrm>
            <a:off x="5942498" y="496371"/>
            <a:ext cx="1064907" cy="369332"/>
          </a:xfrm>
          <a:prstGeom prst="rect">
            <a:avLst/>
          </a:prstGeom>
        </p:spPr>
        <p:txBody>
          <a:bodyPr wrap="none">
            <a:spAutoFit/>
          </a:bodyPr>
          <a:lstStyle/>
          <a:p>
            <a:r>
              <a:rPr lang="en-US" dirty="0"/>
              <a:t>succinate</a:t>
            </a:r>
          </a:p>
        </p:txBody>
      </p:sp>
    </p:spTree>
    <p:extLst>
      <p:ext uri="{BB962C8B-B14F-4D97-AF65-F5344CB8AC3E}">
        <p14:creationId xmlns:p14="http://schemas.microsoft.com/office/powerpoint/2010/main" val="1804919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CED0-DC10-C64F-AEF0-9E5B816857AE}"/>
              </a:ext>
            </a:extLst>
          </p:cNvPr>
          <p:cNvSpPr>
            <a:spLocks noGrp="1"/>
          </p:cNvSpPr>
          <p:nvPr>
            <p:ph type="title"/>
          </p:nvPr>
        </p:nvSpPr>
        <p:spPr/>
        <p:txBody>
          <a:bodyPr/>
          <a:lstStyle/>
          <a:p>
            <a:r>
              <a:rPr lang="en-US" dirty="0"/>
              <a:t>KEGG</a:t>
            </a:r>
          </a:p>
        </p:txBody>
      </p:sp>
      <p:sp>
        <p:nvSpPr>
          <p:cNvPr id="3" name="Content Placeholder 2">
            <a:extLst>
              <a:ext uri="{FF2B5EF4-FFF2-40B4-BE49-F238E27FC236}">
                <a16:creationId xmlns:a16="http://schemas.microsoft.com/office/drawing/2014/main" id="{78CF4F41-5945-FD4D-9025-D6FFE2FF0E2E}"/>
              </a:ext>
            </a:extLst>
          </p:cNvPr>
          <p:cNvSpPr>
            <a:spLocks noGrp="1"/>
          </p:cNvSpPr>
          <p:nvPr>
            <p:ph idx="1"/>
          </p:nvPr>
        </p:nvSpPr>
        <p:spPr/>
        <p:txBody>
          <a:bodyPr/>
          <a:lstStyle/>
          <a:p>
            <a:pPr marL="0" indent="0">
              <a:buNone/>
            </a:pPr>
            <a:r>
              <a:rPr lang="en-US" dirty="0"/>
              <a:t>Go back to the map and choose</a:t>
            </a:r>
            <a:br>
              <a:rPr lang="en-US" dirty="0"/>
            </a:br>
            <a:r>
              <a:rPr lang="en-US" dirty="0"/>
              <a:t>and enzyme (6.2.1.4)</a:t>
            </a:r>
          </a:p>
        </p:txBody>
      </p:sp>
      <p:pic>
        <p:nvPicPr>
          <p:cNvPr id="4" name="Content Placeholder 4">
            <a:extLst>
              <a:ext uri="{FF2B5EF4-FFF2-40B4-BE49-F238E27FC236}">
                <a16:creationId xmlns:a16="http://schemas.microsoft.com/office/drawing/2014/main" id="{BCD72180-BC1F-F74D-96C6-5506388BFFC0}"/>
              </a:ext>
            </a:extLst>
          </p:cNvPr>
          <p:cNvPicPr>
            <a:picLocks noChangeAspect="1"/>
          </p:cNvPicPr>
          <p:nvPr/>
        </p:nvPicPr>
        <p:blipFill>
          <a:blip r:embed="rId2"/>
          <a:stretch>
            <a:fillRect/>
          </a:stretch>
        </p:blipFill>
        <p:spPr>
          <a:xfrm>
            <a:off x="5758767" y="2040572"/>
            <a:ext cx="6351160" cy="4351338"/>
          </a:xfrm>
          <a:prstGeom prst="rect">
            <a:avLst/>
          </a:prstGeom>
        </p:spPr>
      </p:pic>
      <p:sp>
        <p:nvSpPr>
          <p:cNvPr id="5" name="Rounded Rectangle 4">
            <a:extLst>
              <a:ext uri="{FF2B5EF4-FFF2-40B4-BE49-F238E27FC236}">
                <a16:creationId xmlns:a16="http://schemas.microsoft.com/office/drawing/2014/main" id="{CEAF04AE-9FAE-B94F-BA0B-E331496D0DFF}"/>
              </a:ext>
            </a:extLst>
          </p:cNvPr>
          <p:cNvSpPr/>
          <p:nvPr/>
        </p:nvSpPr>
        <p:spPr>
          <a:xfrm>
            <a:off x="8138159" y="5348313"/>
            <a:ext cx="321277" cy="185352"/>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955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2CB56-4D2F-2C47-BCC4-DF38BC58A8B4}"/>
              </a:ext>
            </a:extLst>
          </p:cNvPr>
          <p:cNvSpPr>
            <a:spLocks noGrp="1"/>
          </p:cNvSpPr>
          <p:nvPr>
            <p:ph type="title"/>
          </p:nvPr>
        </p:nvSpPr>
        <p:spPr/>
        <p:txBody>
          <a:bodyPr/>
          <a:lstStyle/>
          <a:p>
            <a:r>
              <a:rPr lang="en-US" dirty="0"/>
              <a:t>KEGG</a:t>
            </a:r>
          </a:p>
        </p:txBody>
      </p:sp>
      <p:sp>
        <p:nvSpPr>
          <p:cNvPr id="3" name="Content Placeholder 2">
            <a:extLst>
              <a:ext uri="{FF2B5EF4-FFF2-40B4-BE49-F238E27FC236}">
                <a16:creationId xmlns:a16="http://schemas.microsoft.com/office/drawing/2014/main" id="{B3A5A0B8-3B02-924D-8A6D-9913E530E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C2DE9DF-E011-E140-AF97-0852E1931139}"/>
              </a:ext>
            </a:extLst>
          </p:cNvPr>
          <p:cNvPicPr>
            <a:picLocks noChangeAspect="1"/>
          </p:cNvPicPr>
          <p:nvPr/>
        </p:nvPicPr>
        <p:blipFill>
          <a:blip r:embed="rId2"/>
          <a:stretch>
            <a:fillRect/>
          </a:stretch>
        </p:blipFill>
        <p:spPr>
          <a:xfrm>
            <a:off x="564293" y="1380781"/>
            <a:ext cx="5489961" cy="4994275"/>
          </a:xfrm>
          <a:prstGeom prst="rect">
            <a:avLst/>
          </a:prstGeom>
        </p:spPr>
      </p:pic>
      <p:pic>
        <p:nvPicPr>
          <p:cNvPr id="5" name="Picture 4">
            <a:extLst>
              <a:ext uri="{FF2B5EF4-FFF2-40B4-BE49-F238E27FC236}">
                <a16:creationId xmlns:a16="http://schemas.microsoft.com/office/drawing/2014/main" id="{9C1BDEDD-C505-2B41-AC42-DCCB124D61C6}"/>
              </a:ext>
            </a:extLst>
          </p:cNvPr>
          <p:cNvPicPr>
            <a:picLocks noChangeAspect="1"/>
          </p:cNvPicPr>
          <p:nvPr/>
        </p:nvPicPr>
        <p:blipFill>
          <a:blip r:embed="rId3"/>
          <a:stretch>
            <a:fillRect/>
          </a:stretch>
        </p:blipFill>
        <p:spPr>
          <a:xfrm>
            <a:off x="6813796" y="1390092"/>
            <a:ext cx="4813911" cy="4984964"/>
          </a:xfrm>
          <a:prstGeom prst="rect">
            <a:avLst/>
          </a:prstGeom>
        </p:spPr>
      </p:pic>
    </p:spTree>
    <p:extLst>
      <p:ext uri="{BB962C8B-B14F-4D97-AF65-F5344CB8AC3E}">
        <p14:creationId xmlns:p14="http://schemas.microsoft.com/office/powerpoint/2010/main" val="1152288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732F8-3C76-1F43-BF14-D512E9C58D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93B27F-7F6E-3E4E-AEB0-40B510E8603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36C0E0-9C06-CD4A-A931-853DB5AEBC3B}"/>
              </a:ext>
            </a:extLst>
          </p:cNvPr>
          <p:cNvPicPr>
            <a:picLocks noChangeAspect="1"/>
          </p:cNvPicPr>
          <p:nvPr/>
        </p:nvPicPr>
        <p:blipFill>
          <a:blip r:embed="rId2"/>
          <a:stretch>
            <a:fillRect/>
          </a:stretch>
        </p:blipFill>
        <p:spPr>
          <a:xfrm>
            <a:off x="230671" y="0"/>
            <a:ext cx="4514309" cy="6858000"/>
          </a:xfrm>
          <a:prstGeom prst="rect">
            <a:avLst/>
          </a:prstGeom>
        </p:spPr>
      </p:pic>
      <p:pic>
        <p:nvPicPr>
          <p:cNvPr id="5" name="Picture 4">
            <a:extLst>
              <a:ext uri="{FF2B5EF4-FFF2-40B4-BE49-F238E27FC236}">
                <a16:creationId xmlns:a16="http://schemas.microsoft.com/office/drawing/2014/main" id="{14B3DE44-8A21-474D-BBED-E0CF9D49BAF5}"/>
              </a:ext>
            </a:extLst>
          </p:cNvPr>
          <p:cNvPicPr>
            <a:picLocks noChangeAspect="1"/>
          </p:cNvPicPr>
          <p:nvPr/>
        </p:nvPicPr>
        <p:blipFill>
          <a:blip r:embed="rId3"/>
          <a:stretch>
            <a:fillRect/>
          </a:stretch>
        </p:blipFill>
        <p:spPr>
          <a:xfrm>
            <a:off x="6452551" y="0"/>
            <a:ext cx="5739449" cy="6858000"/>
          </a:xfrm>
          <a:prstGeom prst="rect">
            <a:avLst/>
          </a:prstGeom>
        </p:spPr>
      </p:pic>
    </p:spTree>
    <p:extLst>
      <p:ext uri="{BB962C8B-B14F-4D97-AF65-F5344CB8AC3E}">
        <p14:creationId xmlns:p14="http://schemas.microsoft.com/office/powerpoint/2010/main" val="1898756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DDDCD-0256-234D-A149-36CBE8E7A6E2}"/>
              </a:ext>
            </a:extLst>
          </p:cNvPr>
          <p:cNvSpPr>
            <a:spLocks noGrp="1"/>
          </p:cNvSpPr>
          <p:nvPr>
            <p:ph type="title"/>
          </p:nvPr>
        </p:nvSpPr>
        <p:spPr/>
        <p:txBody>
          <a:bodyPr/>
          <a:lstStyle/>
          <a:p>
            <a:r>
              <a:rPr lang="en-US" dirty="0"/>
              <a:t>KEGG</a:t>
            </a:r>
          </a:p>
        </p:txBody>
      </p:sp>
      <p:sp>
        <p:nvSpPr>
          <p:cNvPr id="3" name="Content Placeholder 2">
            <a:extLst>
              <a:ext uri="{FF2B5EF4-FFF2-40B4-BE49-F238E27FC236}">
                <a16:creationId xmlns:a16="http://schemas.microsoft.com/office/drawing/2014/main" id="{7CBF386D-E891-4642-A2F5-9931DFF4DE20}"/>
              </a:ext>
            </a:extLst>
          </p:cNvPr>
          <p:cNvSpPr>
            <a:spLocks noGrp="1"/>
          </p:cNvSpPr>
          <p:nvPr>
            <p:ph idx="1"/>
          </p:nvPr>
        </p:nvSpPr>
        <p:spPr/>
        <p:txBody>
          <a:bodyPr/>
          <a:lstStyle/>
          <a:p>
            <a:pPr marL="0" indent="0">
              <a:buNone/>
            </a:pPr>
            <a:r>
              <a:rPr lang="en-US" dirty="0"/>
              <a:t>Select the human gene</a:t>
            </a:r>
          </a:p>
        </p:txBody>
      </p:sp>
      <p:pic>
        <p:nvPicPr>
          <p:cNvPr id="4" name="Picture 3">
            <a:extLst>
              <a:ext uri="{FF2B5EF4-FFF2-40B4-BE49-F238E27FC236}">
                <a16:creationId xmlns:a16="http://schemas.microsoft.com/office/drawing/2014/main" id="{B85287EC-30C6-2D4C-B835-52B9283E0063}"/>
              </a:ext>
            </a:extLst>
          </p:cNvPr>
          <p:cNvPicPr>
            <a:picLocks noChangeAspect="1"/>
          </p:cNvPicPr>
          <p:nvPr/>
        </p:nvPicPr>
        <p:blipFill>
          <a:blip r:embed="rId2"/>
          <a:stretch>
            <a:fillRect/>
          </a:stretch>
        </p:blipFill>
        <p:spPr>
          <a:xfrm>
            <a:off x="4749800" y="31750"/>
            <a:ext cx="7442200" cy="6794500"/>
          </a:xfrm>
          <a:prstGeom prst="rect">
            <a:avLst/>
          </a:prstGeom>
        </p:spPr>
      </p:pic>
      <p:sp>
        <p:nvSpPr>
          <p:cNvPr id="5" name="Rounded Rectangle 4">
            <a:extLst>
              <a:ext uri="{FF2B5EF4-FFF2-40B4-BE49-F238E27FC236}">
                <a16:creationId xmlns:a16="http://schemas.microsoft.com/office/drawing/2014/main" id="{7688DD74-F440-E144-B7D3-746294ECD34C}"/>
              </a:ext>
            </a:extLst>
          </p:cNvPr>
          <p:cNvSpPr/>
          <p:nvPr/>
        </p:nvSpPr>
        <p:spPr>
          <a:xfrm>
            <a:off x="5493807" y="5002320"/>
            <a:ext cx="1450690" cy="187517"/>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862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13018-2DCB-6A4A-B673-088216064535}"/>
              </a:ext>
            </a:extLst>
          </p:cNvPr>
          <p:cNvSpPr>
            <a:spLocks noGrp="1"/>
          </p:cNvSpPr>
          <p:nvPr>
            <p:ph type="title"/>
          </p:nvPr>
        </p:nvSpPr>
        <p:spPr/>
        <p:txBody>
          <a:bodyPr/>
          <a:lstStyle/>
          <a:p>
            <a:r>
              <a:rPr lang="en-US" dirty="0"/>
              <a:t>KEGG</a:t>
            </a:r>
          </a:p>
        </p:txBody>
      </p:sp>
      <p:sp>
        <p:nvSpPr>
          <p:cNvPr id="3" name="Content Placeholder 2">
            <a:extLst>
              <a:ext uri="{FF2B5EF4-FFF2-40B4-BE49-F238E27FC236}">
                <a16:creationId xmlns:a16="http://schemas.microsoft.com/office/drawing/2014/main" id="{DCD12468-F5B7-7749-A139-29C4BB1C2CC7}"/>
              </a:ext>
            </a:extLst>
          </p:cNvPr>
          <p:cNvSpPr>
            <a:spLocks noGrp="1"/>
          </p:cNvSpPr>
          <p:nvPr>
            <p:ph idx="1"/>
          </p:nvPr>
        </p:nvSpPr>
        <p:spPr/>
        <p:txBody>
          <a:bodyPr/>
          <a:lstStyle/>
          <a:p>
            <a:pPr marL="0" indent="0">
              <a:buNone/>
            </a:pPr>
            <a:r>
              <a:rPr lang="en-US" dirty="0"/>
              <a:t>Gene information for </a:t>
            </a:r>
            <a:r>
              <a:rPr lang="en-US" i="1" dirty="0"/>
              <a:t>SUCLG1.</a:t>
            </a:r>
          </a:p>
          <a:p>
            <a:pPr marL="0" indent="0">
              <a:buNone/>
            </a:pPr>
            <a:r>
              <a:rPr lang="en-US" dirty="0"/>
              <a:t>Pathways/modules the gene is associated with</a:t>
            </a:r>
            <a:br>
              <a:rPr lang="en-US" dirty="0"/>
            </a:br>
            <a:r>
              <a:rPr lang="en-US" dirty="0"/>
              <a:t>are listed.</a:t>
            </a:r>
          </a:p>
          <a:p>
            <a:pPr marL="0" indent="0">
              <a:buNone/>
            </a:pPr>
            <a:r>
              <a:rPr lang="en-US" dirty="0"/>
              <a:t>There are links to other databases.</a:t>
            </a:r>
          </a:p>
        </p:txBody>
      </p:sp>
      <p:pic>
        <p:nvPicPr>
          <p:cNvPr id="4" name="Picture 3">
            <a:extLst>
              <a:ext uri="{FF2B5EF4-FFF2-40B4-BE49-F238E27FC236}">
                <a16:creationId xmlns:a16="http://schemas.microsoft.com/office/drawing/2014/main" id="{F15E05BC-502B-4940-BB8C-E93FF904D323}"/>
              </a:ext>
            </a:extLst>
          </p:cNvPr>
          <p:cNvPicPr>
            <a:picLocks noChangeAspect="1"/>
          </p:cNvPicPr>
          <p:nvPr/>
        </p:nvPicPr>
        <p:blipFill>
          <a:blip r:embed="rId2"/>
          <a:stretch>
            <a:fillRect/>
          </a:stretch>
        </p:blipFill>
        <p:spPr>
          <a:xfrm>
            <a:off x="7640711" y="0"/>
            <a:ext cx="4551289" cy="6858000"/>
          </a:xfrm>
          <a:prstGeom prst="rect">
            <a:avLst/>
          </a:prstGeom>
        </p:spPr>
      </p:pic>
    </p:spTree>
    <p:extLst>
      <p:ext uri="{BB962C8B-B14F-4D97-AF65-F5344CB8AC3E}">
        <p14:creationId xmlns:p14="http://schemas.microsoft.com/office/powerpoint/2010/main" val="3568422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75061-CA2A-8C4B-B197-BFE52ED714F2}"/>
              </a:ext>
            </a:extLst>
          </p:cNvPr>
          <p:cNvSpPr>
            <a:spLocks noGrp="1"/>
          </p:cNvSpPr>
          <p:nvPr>
            <p:ph type="title"/>
          </p:nvPr>
        </p:nvSpPr>
        <p:spPr/>
        <p:txBody>
          <a:bodyPr/>
          <a:lstStyle/>
          <a:p>
            <a:r>
              <a:rPr lang="en-US" dirty="0" err="1"/>
              <a:t>Reactome</a:t>
            </a:r>
            <a:endParaRPr lang="en-US" dirty="0"/>
          </a:p>
        </p:txBody>
      </p:sp>
      <p:sp>
        <p:nvSpPr>
          <p:cNvPr id="3" name="Content Placeholder 2">
            <a:extLst>
              <a:ext uri="{FF2B5EF4-FFF2-40B4-BE49-F238E27FC236}">
                <a16:creationId xmlns:a16="http://schemas.microsoft.com/office/drawing/2014/main" id="{956FF421-E6EA-C24E-B4FC-508F0DF6B608}"/>
              </a:ext>
            </a:extLst>
          </p:cNvPr>
          <p:cNvSpPr>
            <a:spLocks noGrp="1"/>
          </p:cNvSpPr>
          <p:nvPr>
            <p:ph idx="1"/>
          </p:nvPr>
        </p:nvSpPr>
        <p:spPr/>
        <p:txBody>
          <a:bodyPr/>
          <a:lstStyle/>
          <a:p>
            <a:pPr marL="0" indent="0">
              <a:buNone/>
            </a:pPr>
            <a:r>
              <a:rPr lang="en-US" dirty="0" err="1"/>
              <a:t>Reactome</a:t>
            </a:r>
            <a:r>
              <a:rPr lang="en-US" dirty="0"/>
              <a:t> is an online pathway database, with a focus on reactions.</a:t>
            </a:r>
          </a:p>
        </p:txBody>
      </p:sp>
      <p:sp>
        <p:nvSpPr>
          <p:cNvPr id="4" name="Rectangle 3">
            <a:extLst>
              <a:ext uri="{FF2B5EF4-FFF2-40B4-BE49-F238E27FC236}">
                <a16:creationId xmlns:a16="http://schemas.microsoft.com/office/drawing/2014/main" id="{0CC88B38-1B56-5448-8380-3E55D5759E6B}"/>
              </a:ext>
            </a:extLst>
          </p:cNvPr>
          <p:cNvSpPr/>
          <p:nvPr/>
        </p:nvSpPr>
        <p:spPr>
          <a:xfrm>
            <a:off x="838200" y="1321356"/>
            <a:ext cx="1500347" cy="369332"/>
          </a:xfrm>
          <a:prstGeom prst="rect">
            <a:avLst/>
          </a:prstGeom>
        </p:spPr>
        <p:txBody>
          <a:bodyPr wrap="none">
            <a:spAutoFit/>
          </a:bodyPr>
          <a:lstStyle/>
          <a:p>
            <a:r>
              <a:rPr lang="en-US" dirty="0" err="1"/>
              <a:t>reactome.org</a:t>
            </a:r>
            <a:endParaRPr lang="en-US" dirty="0"/>
          </a:p>
        </p:txBody>
      </p:sp>
      <p:pic>
        <p:nvPicPr>
          <p:cNvPr id="5" name="Picture 4">
            <a:extLst>
              <a:ext uri="{FF2B5EF4-FFF2-40B4-BE49-F238E27FC236}">
                <a16:creationId xmlns:a16="http://schemas.microsoft.com/office/drawing/2014/main" id="{8BCC61AD-A9D6-4B40-B351-CE8A480F36D8}"/>
              </a:ext>
            </a:extLst>
          </p:cNvPr>
          <p:cNvPicPr>
            <a:picLocks noChangeAspect="1"/>
          </p:cNvPicPr>
          <p:nvPr/>
        </p:nvPicPr>
        <p:blipFill>
          <a:blip r:embed="rId3"/>
          <a:stretch>
            <a:fillRect/>
          </a:stretch>
        </p:blipFill>
        <p:spPr>
          <a:xfrm>
            <a:off x="838200" y="2735771"/>
            <a:ext cx="10515600" cy="4122229"/>
          </a:xfrm>
          <a:prstGeom prst="rect">
            <a:avLst/>
          </a:prstGeom>
        </p:spPr>
      </p:pic>
      <p:sp>
        <p:nvSpPr>
          <p:cNvPr id="6" name="Rounded Rectangle 5">
            <a:extLst>
              <a:ext uri="{FF2B5EF4-FFF2-40B4-BE49-F238E27FC236}">
                <a16:creationId xmlns:a16="http://schemas.microsoft.com/office/drawing/2014/main" id="{15A536BC-2098-9442-86C6-933505E60E38}"/>
              </a:ext>
            </a:extLst>
          </p:cNvPr>
          <p:cNvSpPr/>
          <p:nvPr/>
        </p:nvSpPr>
        <p:spPr>
          <a:xfrm>
            <a:off x="2058629" y="4324865"/>
            <a:ext cx="1883176" cy="216801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67750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D9A2-BBD5-2B46-B344-8264C4A6C58B}"/>
              </a:ext>
            </a:extLst>
          </p:cNvPr>
          <p:cNvSpPr>
            <a:spLocks noGrp="1"/>
          </p:cNvSpPr>
          <p:nvPr>
            <p:ph type="title"/>
          </p:nvPr>
        </p:nvSpPr>
        <p:spPr/>
        <p:txBody>
          <a:bodyPr/>
          <a:lstStyle/>
          <a:p>
            <a:r>
              <a:rPr lang="en-US" dirty="0" err="1"/>
              <a:t>Reactome</a:t>
            </a:r>
            <a:endParaRPr lang="en-US" dirty="0"/>
          </a:p>
        </p:txBody>
      </p:sp>
      <p:pic>
        <p:nvPicPr>
          <p:cNvPr id="4" name="Content Placeholder 3">
            <a:extLst>
              <a:ext uri="{FF2B5EF4-FFF2-40B4-BE49-F238E27FC236}">
                <a16:creationId xmlns:a16="http://schemas.microsoft.com/office/drawing/2014/main" id="{83660450-D682-8045-B84C-08FAF2528C58}"/>
              </a:ext>
            </a:extLst>
          </p:cNvPr>
          <p:cNvPicPr>
            <a:picLocks noGrp="1" noChangeAspect="1"/>
          </p:cNvPicPr>
          <p:nvPr>
            <p:ph idx="1"/>
          </p:nvPr>
        </p:nvPicPr>
        <p:blipFill>
          <a:blip r:embed="rId2"/>
          <a:stretch>
            <a:fillRect/>
          </a:stretch>
        </p:blipFill>
        <p:spPr>
          <a:xfrm>
            <a:off x="2658076" y="1825625"/>
            <a:ext cx="6875848" cy="4351338"/>
          </a:xfrm>
          <a:prstGeom prst="rect">
            <a:avLst/>
          </a:prstGeom>
        </p:spPr>
      </p:pic>
      <p:sp>
        <p:nvSpPr>
          <p:cNvPr id="5" name="Rectangle 4">
            <a:extLst>
              <a:ext uri="{FF2B5EF4-FFF2-40B4-BE49-F238E27FC236}">
                <a16:creationId xmlns:a16="http://schemas.microsoft.com/office/drawing/2014/main" id="{3415F767-1E83-D342-85B2-76236F464003}"/>
              </a:ext>
            </a:extLst>
          </p:cNvPr>
          <p:cNvSpPr/>
          <p:nvPr/>
        </p:nvSpPr>
        <p:spPr>
          <a:xfrm>
            <a:off x="838200" y="1321356"/>
            <a:ext cx="3921202" cy="369332"/>
          </a:xfrm>
          <a:prstGeom prst="rect">
            <a:avLst/>
          </a:prstGeom>
        </p:spPr>
        <p:txBody>
          <a:bodyPr wrap="none">
            <a:spAutoFit/>
          </a:bodyPr>
          <a:lstStyle/>
          <a:p>
            <a:r>
              <a:rPr lang="en-US" dirty="0"/>
              <a:t>https://</a:t>
            </a:r>
            <a:r>
              <a:rPr lang="en-US" dirty="0" err="1"/>
              <a:t>reactome.org</a:t>
            </a:r>
            <a:r>
              <a:rPr lang="en-US" dirty="0"/>
              <a:t>/</a:t>
            </a:r>
            <a:r>
              <a:rPr lang="en-US" dirty="0" err="1"/>
              <a:t>PathwayBrowser</a:t>
            </a:r>
            <a:r>
              <a:rPr lang="en-US" dirty="0"/>
              <a:t>/</a:t>
            </a:r>
          </a:p>
        </p:txBody>
      </p:sp>
    </p:spTree>
    <p:extLst>
      <p:ext uri="{BB962C8B-B14F-4D97-AF65-F5344CB8AC3E}">
        <p14:creationId xmlns:p14="http://schemas.microsoft.com/office/powerpoint/2010/main" val="3335042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AE5C-14D2-6A4A-898F-E9828875B7ED}"/>
              </a:ext>
            </a:extLst>
          </p:cNvPr>
          <p:cNvSpPr>
            <a:spLocks noGrp="1"/>
          </p:cNvSpPr>
          <p:nvPr>
            <p:ph type="title"/>
          </p:nvPr>
        </p:nvSpPr>
        <p:spPr/>
        <p:txBody>
          <a:bodyPr/>
          <a:lstStyle/>
          <a:p>
            <a:r>
              <a:rPr lang="en-US" dirty="0" err="1"/>
              <a:t>Reactome</a:t>
            </a:r>
            <a:endParaRPr lang="en-US" dirty="0"/>
          </a:p>
        </p:txBody>
      </p:sp>
      <p:sp>
        <p:nvSpPr>
          <p:cNvPr id="3" name="Content Placeholder 2">
            <a:extLst>
              <a:ext uri="{FF2B5EF4-FFF2-40B4-BE49-F238E27FC236}">
                <a16:creationId xmlns:a16="http://schemas.microsoft.com/office/drawing/2014/main" id="{0FDEA7C6-67E9-6A4B-981A-1AEAA77EE0B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BCE7012-5E16-4747-B76A-85A12C46C5BB}"/>
              </a:ext>
            </a:extLst>
          </p:cNvPr>
          <p:cNvPicPr>
            <a:picLocks noChangeAspect="1"/>
          </p:cNvPicPr>
          <p:nvPr/>
        </p:nvPicPr>
        <p:blipFill>
          <a:blip r:embed="rId2"/>
          <a:stretch>
            <a:fillRect/>
          </a:stretch>
        </p:blipFill>
        <p:spPr>
          <a:xfrm>
            <a:off x="0" y="2234337"/>
            <a:ext cx="12192000" cy="4712395"/>
          </a:xfrm>
          <a:prstGeom prst="rect">
            <a:avLst/>
          </a:prstGeom>
        </p:spPr>
      </p:pic>
      <p:sp>
        <p:nvSpPr>
          <p:cNvPr id="5" name="Rounded Rectangle 4">
            <a:extLst>
              <a:ext uri="{FF2B5EF4-FFF2-40B4-BE49-F238E27FC236}">
                <a16:creationId xmlns:a16="http://schemas.microsoft.com/office/drawing/2014/main" id="{BCE6BDCF-7A83-3145-8BAB-B62246E51294}"/>
              </a:ext>
            </a:extLst>
          </p:cNvPr>
          <p:cNvSpPr/>
          <p:nvPr/>
        </p:nvSpPr>
        <p:spPr>
          <a:xfrm>
            <a:off x="3805881" y="4236690"/>
            <a:ext cx="2063578" cy="2348985"/>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0275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9C87-F2B0-7E47-9E2C-206A972E34E3}"/>
              </a:ext>
            </a:extLst>
          </p:cNvPr>
          <p:cNvSpPr>
            <a:spLocks noGrp="1"/>
          </p:cNvSpPr>
          <p:nvPr>
            <p:ph type="title"/>
          </p:nvPr>
        </p:nvSpPr>
        <p:spPr/>
        <p:txBody>
          <a:bodyPr/>
          <a:lstStyle/>
          <a:p>
            <a:r>
              <a:rPr lang="en-US" dirty="0"/>
              <a:t>Over-representation/enrichment</a:t>
            </a:r>
          </a:p>
        </p:txBody>
      </p:sp>
      <p:sp>
        <p:nvSpPr>
          <p:cNvPr id="3" name="Content Placeholder 2">
            <a:extLst>
              <a:ext uri="{FF2B5EF4-FFF2-40B4-BE49-F238E27FC236}">
                <a16:creationId xmlns:a16="http://schemas.microsoft.com/office/drawing/2014/main" id="{3A37A8B8-18B9-3643-861B-3C6A9573F84F}"/>
              </a:ext>
            </a:extLst>
          </p:cNvPr>
          <p:cNvSpPr>
            <a:spLocks noGrp="1"/>
          </p:cNvSpPr>
          <p:nvPr>
            <p:ph idx="1"/>
          </p:nvPr>
        </p:nvSpPr>
        <p:spPr/>
        <p:txBody>
          <a:bodyPr/>
          <a:lstStyle/>
          <a:p>
            <a:pPr marL="0" indent="0">
              <a:buNone/>
            </a:pPr>
            <a:r>
              <a:rPr lang="en-US" dirty="0"/>
              <a:t>When asking what categories of genes are over-represented among a prioritized list of genes, what kinds of categories exist?</a:t>
            </a:r>
          </a:p>
          <a:p>
            <a:pPr marL="0" indent="0">
              <a:buNone/>
            </a:pPr>
            <a:endParaRPr lang="en-US" dirty="0"/>
          </a:p>
          <a:p>
            <a:r>
              <a:rPr lang="en-US" dirty="0"/>
              <a:t>What kinds of categories might you be interested in? (Discuss)</a:t>
            </a:r>
          </a:p>
        </p:txBody>
      </p:sp>
    </p:spTree>
    <p:extLst>
      <p:ext uri="{BB962C8B-B14F-4D97-AF65-F5344CB8AC3E}">
        <p14:creationId xmlns:p14="http://schemas.microsoft.com/office/powerpoint/2010/main" val="1181549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D7D2E-71C6-6F41-9699-F2E90C796E6F}"/>
              </a:ext>
            </a:extLst>
          </p:cNvPr>
          <p:cNvSpPr>
            <a:spLocks noGrp="1"/>
          </p:cNvSpPr>
          <p:nvPr>
            <p:ph type="title"/>
          </p:nvPr>
        </p:nvSpPr>
        <p:spPr/>
        <p:txBody>
          <a:bodyPr/>
          <a:lstStyle/>
          <a:p>
            <a:r>
              <a:rPr lang="en-US" dirty="0" err="1"/>
              <a:t>Reactome</a:t>
            </a:r>
            <a:endParaRPr lang="en-US" dirty="0"/>
          </a:p>
        </p:txBody>
      </p:sp>
      <p:pic>
        <p:nvPicPr>
          <p:cNvPr id="4" name="Content Placeholder 3">
            <a:extLst>
              <a:ext uri="{FF2B5EF4-FFF2-40B4-BE49-F238E27FC236}">
                <a16:creationId xmlns:a16="http://schemas.microsoft.com/office/drawing/2014/main" id="{3DBB3215-16D4-AC4F-AAF7-FAD428E7A427}"/>
              </a:ext>
            </a:extLst>
          </p:cNvPr>
          <p:cNvPicPr>
            <a:picLocks noGrp="1" noChangeAspect="1"/>
          </p:cNvPicPr>
          <p:nvPr>
            <p:ph idx="1"/>
          </p:nvPr>
        </p:nvPicPr>
        <p:blipFill>
          <a:blip r:embed="rId3"/>
          <a:stretch>
            <a:fillRect/>
          </a:stretch>
        </p:blipFill>
        <p:spPr>
          <a:xfrm>
            <a:off x="2625655" y="1825625"/>
            <a:ext cx="6940690" cy="4351338"/>
          </a:xfrm>
          <a:prstGeom prst="rect">
            <a:avLst/>
          </a:prstGeom>
        </p:spPr>
      </p:pic>
      <p:sp>
        <p:nvSpPr>
          <p:cNvPr id="5" name="Rectangle 4">
            <a:extLst>
              <a:ext uri="{FF2B5EF4-FFF2-40B4-BE49-F238E27FC236}">
                <a16:creationId xmlns:a16="http://schemas.microsoft.com/office/drawing/2014/main" id="{9B4703C0-762C-2E4B-86E4-288F3F2B3E1C}"/>
              </a:ext>
            </a:extLst>
          </p:cNvPr>
          <p:cNvSpPr/>
          <p:nvPr/>
        </p:nvSpPr>
        <p:spPr>
          <a:xfrm>
            <a:off x="551935" y="2294401"/>
            <a:ext cx="6096000" cy="3416320"/>
          </a:xfrm>
          <a:prstGeom prst="rect">
            <a:avLst/>
          </a:prstGeom>
        </p:spPr>
        <p:txBody>
          <a:bodyPr>
            <a:spAutoFit/>
          </a:bodyPr>
          <a:lstStyle/>
          <a:p>
            <a:r>
              <a:rPr lang="en-US" b="1" u="sng" dirty="0"/>
              <a:t>Input:</a:t>
            </a:r>
          </a:p>
          <a:p>
            <a:endParaRPr lang="en-US" i="1" dirty="0"/>
          </a:p>
          <a:p>
            <a:r>
              <a:rPr lang="en-US" i="1" dirty="0"/>
              <a:t>SENP7</a:t>
            </a:r>
            <a:endParaRPr lang="en-US" dirty="0"/>
          </a:p>
          <a:p>
            <a:r>
              <a:rPr lang="en-US" i="1" dirty="0"/>
              <a:t>MOB1B</a:t>
            </a:r>
            <a:endParaRPr lang="en-US" dirty="0"/>
          </a:p>
          <a:p>
            <a:r>
              <a:rPr lang="en-US" i="1" dirty="0"/>
              <a:t>CARMIL1</a:t>
            </a:r>
            <a:endParaRPr lang="en-US" dirty="0"/>
          </a:p>
          <a:p>
            <a:r>
              <a:rPr lang="en-US" i="1" dirty="0"/>
              <a:t>PRRC2A</a:t>
            </a:r>
            <a:endParaRPr lang="en-US" dirty="0"/>
          </a:p>
          <a:p>
            <a:r>
              <a:rPr lang="en-US" i="1" dirty="0"/>
              <a:t>TERF2</a:t>
            </a:r>
          </a:p>
          <a:p>
            <a:r>
              <a:rPr lang="en-US" i="1" dirty="0"/>
              <a:t>RFWD3</a:t>
            </a:r>
            <a:endParaRPr lang="en-US" dirty="0"/>
          </a:p>
          <a:p>
            <a:r>
              <a:rPr lang="en-US" i="1" dirty="0"/>
              <a:t>PARP1</a:t>
            </a:r>
          </a:p>
          <a:p>
            <a:r>
              <a:rPr lang="en-US" i="1" dirty="0"/>
              <a:t>POT1</a:t>
            </a:r>
            <a:endParaRPr lang="en-US" dirty="0"/>
          </a:p>
          <a:p>
            <a:r>
              <a:rPr lang="en-US" i="1" dirty="0"/>
              <a:t>ATM</a:t>
            </a:r>
          </a:p>
          <a:p>
            <a:r>
              <a:rPr lang="en-US" i="1" dirty="0"/>
              <a:t>MPHOSPH6</a:t>
            </a:r>
            <a:r>
              <a:rPr lang="en-US" dirty="0"/>
              <a:t> </a:t>
            </a:r>
          </a:p>
        </p:txBody>
      </p:sp>
    </p:spTree>
    <p:extLst>
      <p:ext uri="{BB962C8B-B14F-4D97-AF65-F5344CB8AC3E}">
        <p14:creationId xmlns:p14="http://schemas.microsoft.com/office/powerpoint/2010/main" val="38714783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A489A-3ED5-D24B-A137-4962DA9A19F0}"/>
              </a:ext>
            </a:extLst>
          </p:cNvPr>
          <p:cNvSpPr>
            <a:spLocks noGrp="1"/>
          </p:cNvSpPr>
          <p:nvPr>
            <p:ph type="title"/>
          </p:nvPr>
        </p:nvSpPr>
        <p:spPr/>
        <p:txBody>
          <a:bodyPr/>
          <a:lstStyle/>
          <a:p>
            <a:r>
              <a:rPr lang="en-US" dirty="0" err="1"/>
              <a:t>Reactome</a:t>
            </a:r>
            <a:endParaRPr lang="en-US" dirty="0"/>
          </a:p>
        </p:txBody>
      </p:sp>
      <p:pic>
        <p:nvPicPr>
          <p:cNvPr id="5" name="Content Placeholder 4">
            <a:extLst>
              <a:ext uri="{FF2B5EF4-FFF2-40B4-BE49-F238E27FC236}">
                <a16:creationId xmlns:a16="http://schemas.microsoft.com/office/drawing/2014/main" id="{3B68EB87-7319-4945-89A0-D7DCF235D3E8}"/>
              </a:ext>
            </a:extLst>
          </p:cNvPr>
          <p:cNvPicPr>
            <a:picLocks noGrp="1" noChangeAspect="1"/>
          </p:cNvPicPr>
          <p:nvPr>
            <p:ph idx="1"/>
          </p:nvPr>
        </p:nvPicPr>
        <p:blipFill>
          <a:blip r:embed="rId3"/>
          <a:stretch>
            <a:fillRect/>
          </a:stretch>
        </p:blipFill>
        <p:spPr>
          <a:xfrm>
            <a:off x="2577296" y="1825625"/>
            <a:ext cx="7037407" cy="4351338"/>
          </a:xfrm>
          <a:prstGeom prst="rect">
            <a:avLst/>
          </a:prstGeom>
        </p:spPr>
      </p:pic>
      <p:sp>
        <p:nvSpPr>
          <p:cNvPr id="6" name="Rectangle 5">
            <a:extLst>
              <a:ext uri="{FF2B5EF4-FFF2-40B4-BE49-F238E27FC236}">
                <a16:creationId xmlns:a16="http://schemas.microsoft.com/office/drawing/2014/main" id="{53B54D8A-463F-0549-8A4C-EE95BAECC321}"/>
              </a:ext>
            </a:extLst>
          </p:cNvPr>
          <p:cNvSpPr/>
          <p:nvPr/>
        </p:nvSpPr>
        <p:spPr>
          <a:xfrm>
            <a:off x="838200" y="1388825"/>
            <a:ext cx="852285" cy="369332"/>
          </a:xfrm>
          <a:prstGeom prst="rect">
            <a:avLst/>
          </a:prstGeom>
        </p:spPr>
        <p:txBody>
          <a:bodyPr wrap="none">
            <a:spAutoFit/>
          </a:bodyPr>
          <a:lstStyle/>
          <a:p>
            <a:r>
              <a:rPr lang="en-US" dirty="0"/>
              <a:t>Results</a:t>
            </a:r>
          </a:p>
        </p:txBody>
      </p:sp>
    </p:spTree>
    <p:extLst>
      <p:ext uri="{BB962C8B-B14F-4D97-AF65-F5344CB8AC3E}">
        <p14:creationId xmlns:p14="http://schemas.microsoft.com/office/powerpoint/2010/main" val="23320809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98929-1933-1242-BC69-E7CBEA9DEF48}"/>
              </a:ext>
            </a:extLst>
          </p:cNvPr>
          <p:cNvSpPr>
            <a:spLocks noGrp="1"/>
          </p:cNvSpPr>
          <p:nvPr>
            <p:ph type="title"/>
          </p:nvPr>
        </p:nvSpPr>
        <p:spPr/>
        <p:txBody>
          <a:bodyPr/>
          <a:lstStyle/>
          <a:p>
            <a:r>
              <a:rPr lang="en-US" dirty="0" err="1"/>
              <a:t>Reactome</a:t>
            </a:r>
            <a:endParaRPr lang="en-US" dirty="0"/>
          </a:p>
        </p:txBody>
      </p:sp>
      <p:pic>
        <p:nvPicPr>
          <p:cNvPr id="4" name="Content Placeholder 3">
            <a:extLst>
              <a:ext uri="{FF2B5EF4-FFF2-40B4-BE49-F238E27FC236}">
                <a16:creationId xmlns:a16="http://schemas.microsoft.com/office/drawing/2014/main" id="{34DB0B05-C3C8-D24F-80F9-7C6E98C53563}"/>
              </a:ext>
            </a:extLst>
          </p:cNvPr>
          <p:cNvPicPr>
            <a:picLocks noGrp="1" noChangeAspect="1"/>
          </p:cNvPicPr>
          <p:nvPr>
            <p:ph idx="1"/>
          </p:nvPr>
        </p:nvPicPr>
        <p:blipFill>
          <a:blip r:embed="rId2"/>
          <a:stretch>
            <a:fillRect/>
          </a:stretch>
        </p:blipFill>
        <p:spPr>
          <a:xfrm>
            <a:off x="2577296" y="1825625"/>
            <a:ext cx="7037407" cy="4351338"/>
          </a:xfrm>
          <a:prstGeom prst="rect">
            <a:avLst/>
          </a:prstGeom>
        </p:spPr>
      </p:pic>
      <p:sp>
        <p:nvSpPr>
          <p:cNvPr id="5" name="Rectangle 4">
            <a:extLst>
              <a:ext uri="{FF2B5EF4-FFF2-40B4-BE49-F238E27FC236}">
                <a16:creationId xmlns:a16="http://schemas.microsoft.com/office/drawing/2014/main" id="{060D3C43-D7BF-3347-9E81-81E478AD5DDE}"/>
              </a:ext>
            </a:extLst>
          </p:cNvPr>
          <p:cNvSpPr/>
          <p:nvPr/>
        </p:nvSpPr>
        <p:spPr>
          <a:xfrm>
            <a:off x="838200" y="1321356"/>
            <a:ext cx="852285" cy="369332"/>
          </a:xfrm>
          <a:prstGeom prst="rect">
            <a:avLst/>
          </a:prstGeom>
        </p:spPr>
        <p:txBody>
          <a:bodyPr wrap="none">
            <a:spAutoFit/>
          </a:bodyPr>
          <a:lstStyle/>
          <a:p>
            <a:r>
              <a:rPr lang="en-US" dirty="0"/>
              <a:t>Results</a:t>
            </a:r>
          </a:p>
        </p:txBody>
      </p:sp>
    </p:spTree>
    <p:extLst>
      <p:ext uri="{BB962C8B-B14F-4D97-AF65-F5344CB8AC3E}">
        <p14:creationId xmlns:p14="http://schemas.microsoft.com/office/powerpoint/2010/main" val="1939538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A2664-4AD2-EB47-AF32-04A8424EF9E1}"/>
              </a:ext>
            </a:extLst>
          </p:cNvPr>
          <p:cNvSpPr>
            <a:spLocks noGrp="1"/>
          </p:cNvSpPr>
          <p:nvPr>
            <p:ph type="title"/>
          </p:nvPr>
        </p:nvSpPr>
        <p:spPr>
          <a:xfrm>
            <a:off x="838200" y="0"/>
            <a:ext cx="10515600" cy="1325563"/>
          </a:xfrm>
        </p:spPr>
        <p:txBody>
          <a:bodyPr/>
          <a:lstStyle/>
          <a:p>
            <a:r>
              <a:rPr lang="en-US" dirty="0"/>
              <a:t>Gene set/pathway analysis in FUMA</a:t>
            </a:r>
          </a:p>
        </p:txBody>
      </p:sp>
      <p:sp>
        <p:nvSpPr>
          <p:cNvPr id="3" name="Content Placeholder 2">
            <a:extLst>
              <a:ext uri="{FF2B5EF4-FFF2-40B4-BE49-F238E27FC236}">
                <a16:creationId xmlns:a16="http://schemas.microsoft.com/office/drawing/2014/main" id="{E46AA52E-00D2-9747-8AF5-EECF6252D615}"/>
              </a:ext>
            </a:extLst>
          </p:cNvPr>
          <p:cNvSpPr>
            <a:spLocks noGrp="1"/>
          </p:cNvSpPr>
          <p:nvPr>
            <p:ph idx="1"/>
          </p:nvPr>
        </p:nvSpPr>
        <p:spPr/>
        <p:txBody>
          <a:bodyPr>
            <a:normAutofit fontScale="92500" lnSpcReduction="10000"/>
          </a:bodyPr>
          <a:lstStyle/>
          <a:p>
            <a:pPr marL="0" indent="0">
              <a:buNone/>
            </a:pPr>
            <a:r>
              <a:rPr lang="en-US" dirty="0"/>
              <a:t>Recall that FUMA’s SNP2GENE feature</a:t>
            </a:r>
            <a:br>
              <a:rPr lang="en-US" dirty="0"/>
            </a:br>
            <a:r>
              <a:rPr lang="en-US" dirty="0"/>
              <a:t>takes GWAS summary</a:t>
            </a:r>
            <a:br>
              <a:rPr lang="en-US" dirty="0"/>
            </a:br>
            <a:r>
              <a:rPr lang="en-US" dirty="0"/>
              <a:t>statistics and outputs a list of </a:t>
            </a:r>
            <a:br>
              <a:rPr lang="en-US" dirty="0"/>
            </a:br>
            <a:r>
              <a:rPr lang="en-US" dirty="0"/>
              <a:t>mapped genes.</a:t>
            </a:r>
          </a:p>
          <a:p>
            <a:pPr marL="0" indent="0">
              <a:buNone/>
            </a:pPr>
            <a:r>
              <a:rPr lang="en-US" dirty="0"/>
              <a:t>The GENE2FUNC feature takes a set of </a:t>
            </a:r>
            <a:br>
              <a:rPr lang="en-US" dirty="0"/>
            </a:br>
            <a:r>
              <a:rPr lang="en-US" dirty="0"/>
              <a:t>genes as input and can perform</a:t>
            </a:r>
            <a:br>
              <a:rPr lang="en-US" dirty="0"/>
            </a:br>
            <a:r>
              <a:rPr lang="en-US" dirty="0"/>
              <a:t>overrepresentation analyses.</a:t>
            </a:r>
          </a:p>
          <a:p>
            <a:pPr marL="0" indent="0">
              <a:buNone/>
            </a:pPr>
            <a:r>
              <a:rPr lang="en-US" dirty="0"/>
              <a:t>Gene sets include: Gene Ontologies,</a:t>
            </a:r>
            <a:br>
              <a:rPr lang="en-US" dirty="0"/>
            </a:br>
            <a:r>
              <a:rPr lang="en-US" dirty="0"/>
              <a:t>KEGG pathways, </a:t>
            </a:r>
            <a:r>
              <a:rPr lang="en-US" dirty="0" err="1"/>
              <a:t>Reactome</a:t>
            </a:r>
            <a:r>
              <a:rPr lang="en-US" dirty="0"/>
              <a:t> pathways,</a:t>
            </a:r>
            <a:br>
              <a:rPr lang="en-US" dirty="0"/>
            </a:br>
            <a:r>
              <a:rPr lang="en-US" dirty="0"/>
              <a:t>and DE genes across various tissues/cell types</a:t>
            </a:r>
            <a:br>
              <a:rPr lang="en-US" dirty="0"/>
            </a:br>
            <a:br>
              <a:rPr lang="en-US" dirty="0"/>
            </a:br>
            <a:endParaRPr lang="en-US" dirty="0"/>
          </a:p>
        </p:txBody>
      </p:sp>
      <p:pic>
        <p:nvPicPr>
          <p:cNvPr id="4" name="Picture 3">
            <a:extLst>
              <a:ext uri="{FF2B5EF4-FFF2-40B4-BE49-F238E27FC236}">
                <a16:creationId xmlns:a16="http://schemas.microsoft.com/office/drawing/2014/main" id="{23885F63-E2CE-194C-9B65-D96C5F97A763}"/>
              </a:ext>
            </a:extLst>
          </p:cNvPr>
          <p:cNvPicPr>
            <a:picLocks noChangeAspect="1"/>
          </p:cNvPicPr>
          <p:nvPr/>
        </p:nvPicPr>
        <p:blipFill>
          <a:blip r:embed="rId3"/>
          <a:stretch>
            <a:fillRect/>
          </a:stretch>
        </p:blipFill>
        <p:spPr>
          <a:xfrm>
            <a:off x="7140204" y="1075055"/>
            <a:ext cx="4707066" cy="5417820"/>
          </a:xfrm>
          <a:prstGeom prst="rect">
            <a:avLst/>
          </a:prstGeom>
        </p:spPr>
      </p:pic>
      <p:sp>
        <p:nvSpPr>
          <p:cNvPr id="5" name="Rounded Rectangle 4">
            <a:extLst>
              <a:ext uri="{FF2B5EF4-FFF2-40B4-BE49-F238E27FC236}">
                <a16:creationId xmlns:a16="http://schemas.microsoft.com/office/drawing/2014/main" id="{3F6349A6-644D-8244-9631-EDB92A46682C}"/>
              </a:ext>
            </a:extLst>
          </p:cNvPr>
          <p:cNvSpPr/>
          <p:nvPr/>
        </p:nvSpPr>
        <p:spPr>
          <a:xfrm>
            <a:off x="7140204" y="3806190"/>
            <a:ext cx="2963916" cy="2686685"/>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8658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5F7E-B5EB-A647-AE59-052B8652E843}"/>
              </a:ext>
            </a:extLst>
          </p:cNvPr>
          <p:cNvSpPr>
            <a:spLocks noGrp="1"/>
          </p:cNvSpPr>
          <p:nvPr>
            <p:ph type="title"/>
          </p:nvPr>
        </p:nvSpPr>
        <p:spPr/>
        <p:txBody>
          <a:bodyPr/>
          <a:lstStyle/>
          <a:p>
            <a:r>
              <a:rPr lang="en-US" dirty="0"/>
              <a:t>Gene set analysis in FUMA – GENE2FUNC</a:t>
            </a:r>
          </a:p>
        </p:txBody>
      </p:sp>
      <p:pic>
        <p:nvPicPr>
          <p:cNvPr id="4" name="Content Placeholder 3">
            <a:extLst>
              <a:ext uri="{FF2B5EF4-FFF2-40B4-BE49-F238E27FC236}">
                <a16:creationId xmlns:a16="http://schemas.microsoft.com/office/drawing/2014/main" id="{F279F83C-FF89-B746-A7EB-84FA7DD70E00}"/>
              </a:ext>
            </a:extLst>
          </p:cNvPr>
          <p:cNvPicPr>
            <a:picLocks noGrp="1" noChangeAspect="1"/>
          </p:cNvPicPr>
          <p:nvPr>
            <p:ph idx="1"/>
          </p:nvPr>
        </p:nvPicPr>
        <p:blipFill>
          <a:blip r:embed="rId2"/>
          <a:stretch>
            <a:fillRect/>
          </a:stretch>
        </p:blipFill>
        <p:spPr>
          <a:xfrm>
            <a:off x="697575" y="1887409"/>
            <a:ext cx="4272483" cy="4351338"/>
          </a:xfrm>
          <a:prstGeom prst="rect">
            <a:avLst/>
          </a:prstGeom>
        </p:spPr>
      </p:pic>
      <p:sp>
        <p:nvSpPr>
          <p:cNvPr id="5" name="TextBox 4">
            <a:extLst>
              <a:ext uri="{FF2B5EF4-FFF2-40B4-BE49-F238E27FC236}">
                <a16:creationId xmlns:a16="http://schemas.microsoft.com/office/drawing/2014/main" id="{FC0723FF-D434-DC4D-8B71-67F816CC3A73}"/>
              </a:ext>
            </a:extLst>
          </p:cNvPr>
          <p:cNvSpPr txBox="1"/>
          <p:nvPr/>
        </p:nvSpPr>
        <p:spPr>
          <a:xfrm>
            <a:off x="5745892" y="1690688"/>
            <a:ext cx="5412259" cy="2862322"/>
          </a:xfrm>
          <a:prstGeom prst="rect">
            <a:avLst/>
          </a:prstGeom>
          <a:noFill/>
        </p:spPr>
        <p:txBody>
          <a:bodyPr wrap="square" rtlCol="0">
            <a:spAutoFit/>
          </a:bodyPr>
          <a:lstStyle/>
          <a:p>
            <a:r>
              <a:rPr lang="en-US" dirty="0"/>
              <a:t>Provide a list of genes (copy and paste or upload a file).</a:t>
            </a:r>
          </a:p>
          <a:p>
            <a:endParaRPr lang="en-US" dirty="0"/>
          </a:p>
          <a:p>
            <a:r>
              <a:rPr lang="en-US" dirty="0"/>
              <a:t>You need to specify a “background” set of genes to compare your list with.</a:t>
            </a:r>
          </a:p>
          <a:p>
            <a:endParaRPr lang="en-US" dirty="0"/>
          </a:p>
          <a:p>
            <a:r>
              <a:rPr lang="en-US" dirty="0"/>
              <a:t>FUMA lets you select several different gene sets defined by gene expression profiles of various tissues.</a:t>
            </a:r>
          </a:p>
          <a:p>
            <a:br>
              <a:rPr lang="en-US" dirty="0"/>
            </a:br>
            <a:r>
              <a:rPr lang="en-US" dirty="0"/>
              <a:t>You can also choose one of several multiple-testing correction methods and a “significance” threshold.</a:t>
            </a:r>
          </a:p>
        </p:txBody>
      </p:sp>
      <p:pic>
        <p:nvPicPr>
          <p:cNvPr id="6" name="Picture 5">
            <a:extLst>
              <a:ext uri="{FF2B5EF4-FFF2-40B4-BE49-F238E27FC236}">
                <a16:creationId xmlns:a16="http://schemas.microsoft.com/office/drawing/2014/main" id="{40FCECBD-9EB6-214D-AAA9-FBC3FF9B133C}"/>
              </a:ext>
            </a:extLst>
          </p:cNvPr>
          <p:cNvPicPr>
            <a:picLocks noChangeAspect="1"/>
          </p:cNvPicPr>
          <p:nvPr/>
        </p:nvPicPr>
        <p:blipFill>
          <a:blip r:embed="rId3"/>
          <a:stretch>
            <a:fillRect/>
          </a:stretch>
        </p:blipFill>
        <p:spPr>
          <a:xfrm>
            <a:off x="6096000" y="4591478"/>
            <a:ext cx="4514065" cy="2123818"/>
          </a:xfrm>
          <a:prstGeom prst="rect">
            <a:avLst/>
          </a:prstGeom>
        </p:spPr>
      </p:pic>
    </p:spTree>
    <p:extLst>
      <p:ext uri="{BB962C8B-B14F-4D97-AF65-F5344CB8AC3E}">
        <p14:creationId xmlns:p14="http://schemas.microsoft.com/office/powerpoint/2010/main" val="1382938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05716-D565-4940-BCA8-A4FDB2FA7A7D}"/>
              </a:ext>
            </a:extLst>
          </p:cNvPr>
          <p:cNvSpPr>
            <a:spLocks noGrp="1"/>
          </p:cNvSpPr>
          <p:nvPr>
            <p:ph type="title"/>
          </p:nvPr>
        </p:nvSpPr>
        <p:spPr/>
        <p:txBody>
          <a:bodyPr/>
          <a:lstStyle/>
          <a:p>
            <a:r>
              <a:rPr lang="en-US" dirty="0"/>
              <a:t>GENE2FUNC</a:t>
            </a:r>
          </a:p>
        </p:txBody>
      </p:sp>
      <p:sp>
        <p:nvSpPr>
          <p:cNvPr id="3" name="Content Placeholder 2">
            <a:extLst>
              <a:ext uri="{FF2B5EF4-FFF2-40B4-BE49-F238E27FC236}">
                <a16:creationId xmlns:a16="http://schemas.microsoft.com/office/drawing/2014/main" id="{077D1038-D7C1-FB47-8517-D539BC4F0965}"/>
              </a:ext>
            </a:extLst>
          </p:cNvPr>
          <p:cNvSpPr>
            <a:spLocks noGrp="1"/>
          </p:cNvSpPr>
          <p:nvPr>
            <p:ph idx="1"/>
          </p:nvPr>
        </p:nvSpPr>
        <p:spPr/>
        <p:txBody>
          <a:bodyPr/>
          <a:lstStyle/>
          <a:p>
            <a:pPr marL="0" indent="0">
              <a:buNone/>
            </a:pPr>
            <a:r>
              <a:rPr lang="en-US" dirty="0"/>
              <a:t>Input: 644 genes from </a:t>
            </a:r>
            <a:r>
              <a:rPr lang="en-US"/>
              <a:t>the hw4 </a:t>
            </a:r>
            <a:r>
              <a:rPr lang="en-US" dirty="0"/>
              <a:t>data.</a:t>
            </a:r>
          </a:p>
          <a:p>
            <a:pPr marL="0" indent="0">
              <a:buNone/>
            </a:pPr>
            <a:r>
              <a:rPr lang="en-US" dirty="0"/>
              <a:t>Output (first part):</a:t>
            </a:r>
            <a:br>
              <a:rPr lang="en-US" dirty="0"/>
            </a:br>
            <a:r>
              <a:rPr lang="en-US" dirty="0"/>
              <a:t>gene expression heatmap</a:t>
            </a:r>
          </a:p>
        </p:txBody>
      </p:sp>
      <p:pic>
        <p:nvPicPr>
          <p:cNvPr id="4" name="Picture 3">
            <a:extLst>
              <a:ext uri="{FF2B5EF4-FFF2-40B4-BE49-F238E27FC236}">
                <a16:creationId xmlns:a16="http://schemas.microsoft.com/office/drawing/2014/main" id="{77470EFC-B0A4-024E-82FD-AAA3549D25A5}"/>
              </a:ext>
            </a:extLst>
          </p:cNvPr>
          <p:cNvPicPr>
            <a:picLocks noChangeAspect="1"/>
          </p:cNvPicPr>
          <p:nvPr/>
        </p:nvPicPr>
        <p:blipFill>
          <a:blip r:embed="rId2"/>
          <a:stretch>
            <a:fillRect/>
          </a:stretch>
        </p:blipFill>
        <p:spPr>
          <a:xfrm>
            <a:off x="7102811" y="0"/>
            <a:ext cx="4411891" cy="6858000"/>
          </a:xfrm>
          <a:prstGeom prst="rect">
            <a:avLst/>
          </a:prstGeom>
        </p:spPr>
      </p:pic>
      <p:sp>
        <p:nvSpPr>
          <p:cNvPr id="5" name="Rectangle 4">
            <a:extLst>
              <a:ext uri="{FF2B5EF4-FFF2-40B4-BE49-F238E27FC236}">
                <a16:creationId xmlns:a16="http://schemas.microsoft.com/office/drawing/2014/main" id="{835C8691-5517-184D-ADDD-7089FB42F895}"/>
              </a:ext>
            </a:extLst>
          </p:cNvPr>
          <p:cNvSpPr/>
          <p:nvPr/>
        </p:nvSpPr>
        <p:spPr>
          <a:xfrm>
            <a:off x="838200" y="5406766"/>
            <a:ext cx="5390258" cy="369332"/>
          </a:xfrm>
          <a:prstGeom prst="rect">
            <a:avLst/>
          </a:prstGeom>
        </p:spPr>
        <p:txBody>
          <a:bodyPr wrap="none">
            <a:spAutoFit/>
          </a:bodyPr>
          <a:lstStyle/>
          <a:p>
            <a:r>
              <a:rPr lang="en-US" dirty="0"/>
              <a:t>https://</a:t>
            </a:r>
            <a:r>
              <a:rPr lang="en-US" dirty="0" err="1"/>
              <a:t>fuma.ctglab.nl</a:t>
            </a:r>
            <a:r>
              <a:rPr lang="en-US" dirty="0"/>
              <a:t>/browse/179#g2f_summaryPanel</a:t>
            </a:r>
          </a:p>
        </p:txBody>
      </p:sp>
    </p:spTree>
    <p:extLst>
      <p:ext uri="{BB962C8B-B14F-4D97-AF65-F5344CB8AC3E}">
        <p14:creationId xmlns:p14="http://schemas.microsoft.com/office/powerpoint/2010/main" val="32246289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F7FF-0CC8-624F-8D65-B73658582BAA}"/>
              </a:ext>
            </a:extLst>
          </p:cNvPr>
          <p:cNvSpPr>
            <a:spLocks noGrp="1"/>
          </p:cNvSpPr>
          <p:nvPr>
            <p:ph type="title"/>
          </p:nvPr>
        </p:nvSpPr>
        <p:spPr/>
        <p:txBody>
          <a:bodyPr/>
          <a:lstStyle/>
          <a:p>
            <a:r>
              <a:rPr lang="en-US" dirty="0"/>
              <a:t>GENE2FUNC</a:t>
            </a:r>
          </a:p>
        </p:txBody>
      </p:sp>
      <p:sp>
        <p:nvSpPr>
          <p:cNvPr id="3" name="Content Placeholder 2">
            <a:extLst>
              <a:ext uri="{FF2B5EF4-FFF2-40B4-BE49-F238E27FC236}">
                <a16:creationId xmlns:a16="http://schemas.microsoft.com/office/drawing/2014/main" id="{F73AD462-35FF-1642-8020-0CAFC1A15470}"/>
              </a:ext>
            </a:extLst>
          </p:cNvPr>
          <p:cNvSpPr>
            <a:spLocks noGrp="1"/>
          </p:cNvSpPr>
          <p:nvPr>
            <p:ph idx="1"/>
          </p:nvPr>
        </p:nvSpPr>
        <p:spPr/>
        <p:txBody>
          <a:bodyPr/>
          <a:lstStyle/>
          <a:p>
            <a:pPr marL="0" indent="0">
              <a:buNone/>
            </a:pPr>
            <a:r>
              <a:rPr lang="en-US" dirty="0"/>
              <a:t>Output (second part)</a:t>
            </a:r>
            <a:br>
              <a:rPr lang="en-US" dirty="0"/>
            </a:br>
            <a:r>
              <a:rPr lang="en-US" dirty="0"/>
              <a:t>Differential expression of genes across tissues</a:t>
            </a:r>
          </a:p>
          <a:p>
            <a:pPr marL="0" indent="0">
              <a:buNone/>
            </a:pPr>
            <a:r>
              <a:rPr lang="en-US" dirty="0"/>
              <a:t>(Are the genes you supplied enriched for </a:t>
            </a:r>
            <a:br>
              <a:rPr lang="en-US" dirty="0"/>
            </a:br>
            <a:r>
              <a:rPr lang="en-US" dirty="0"/>
              <a:t>DE genes in particular tissues?) </a:t>
            </a:r>
          </a:p>
        </p:txBody>
      </p:sp>
      <p:pic>
        <p:nvPicPr>
          <p:cNvPr id="4" name="Picture 3">
            <a:extLst>
              <a:ext uri="{FF2B5EF4-FFF2-40B4-BE49-F238E27FC236}">
                <a16:creationId xmlns:a16="http://schemas.microsoft.com/office/drawing/2014/main" id="{35399B1E-4569-FF4C-976D-D6B2EFF6F74B}"/>
              </a:ext>
            </a:extLst>
          </p:cNvPr>
          <p:cNvPicPr>
            <a:picLocks noChangeAspect="1"/>
          </p:cNvPicPr>
          <p:nvPr/>
        </p:nvPicPr>
        <p:blipFill>
          <a:blip r:embed="rId2"/>
          <a:stretch>
            <a:fillRect/>
          </a:stretch>
        </p:blipFill>
        <p:spPr>
          <a:xfrm>
            <a:off x="8073879" y="0"/>
            <a:ext cx="4118121" cy="6858000"/>
          </a:xfrm>
          <a:prstGeom prst="rect">
            <a:avLst/>
          </a:prstGeom>
        </p:spPr>
      </p:pic>
    </p:spTree>
    <p:extLst>
      <p:ext uri="{BB962C8B-B14F-4D97-AF65-F5344CB8AC3E}">
        <p14:creationId xmlns:p14="http://schemas.microsoft.com/office/powerpoint/2010/main" val="18608179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701B9-9381-3A48-AF0E-BBDA7D1C2642}"/>
              </a:ext>
            </a:extLst>
          </p:cNvPr>
          <p:cNvSpPr>
            <a:spLocks noGrp="1"/>
          </p:cNvSpPr>
          <p:nvPr>
            <p:ph type="title"/>
          </p:nvPr>
        </p:nvSpPr>
        <p:spPr/>
        <p:txBody>
          <a:bodyPr/>
          <a:lstStyle/>
          <a:p>
            <a:r>
              <a:rPr lang="en-US" dirty="0"/>
              <a:t>GENE2FUNC</a:t>
            </a:r>
          </a:p>
        </p:txBody>
      </p:sp>
      <p:sp>
        <p:nvSpPr>
          <p:cNvPr id="3" name="Content Placeholder 2">
            <a:extLst>
              <a:ext uri="{FF2B5EF4-FFF2-40B4-BE49-F238E27FC236}">
                <a16:creationId xmlns:a16="http://schemas.microsoft.com/office/drawing/2014/main" id="{0D228C0B-18E7-0048-A4CB-6A0A788FC19E}"/>
              </a:ext>
            </a:extLst>
          </p:cNvPr>
          <p:cNvSpPr>
            <a:spLocks noGrp="1"/>
          </p:cNvSpPr>
          <p:nvPr>
            <p:ph idx="1"/>
          </p:nvPr>
        </p:nvSpPr>
        <p:spPr/>
        <p:txBody>
          <a:bodyPr/>
          <a:lstStyle/>
          <a:p>
            <a:pPr marL="0" indent="0">
              <a:buNone/>
            </a:pPr>
            <a:r>
              <a:rPr lang="en-US" dirty="0"/>
              <a:t>Overrepresentation of your genes</a:t>
            </a:r>
            <a:br>
              <a:rPr lang="en-US" dirty="0"/>
            </a:br>
            <a:r>
              <a:rPr lang="en-US" dirty="0"/>
              <a:t>in pre-defined gene sets</a:t>
            </a:r>
          </a:p>
        </p:txBody>
      </p:sp>
      <p:pic>
        <p:nvPicPr>
          <p:cNvPr id="4" name="Picture 3">
            <a:extLst>
              <a:ext uri="{FF2B5EF4-FFF2-40B4-BE49-F238E27FC236}">
                <a16:creationId xmlns:a16="http://schemas.microsoft.com/office/drawing/2014/main" id="{F0895AD9-D34C-0D45-B912-82DD13592790}"/>
              </a:ext>
            </a:extLst>
          </p:cNvPr>
          <p:cNvPicPr>
            <a:picLocks noChangeAspect="1"/>
          </p:cNvPicPr>
          <p:nvPr/>
        </p:nvPicPr>
        <p:blipFill>
          <a:blip r:embed="rId2"/>
          <a:stretch>
            <a:fillRect/>
          </a:stretch>
        </p:blipFill>
        <p:spPr>
          <a:xfrm>
            <a:off x="6096000" y="0"/>
            <a:ext cx="6094869" cy="6858000"/>
          </a:xfrm>
          <a:prstGeom prst="rect">
            <a:avLst/>
          </a:prstGeom>
        </p:spPr>
      </p:pic>
    </p:spTree>
    <p:extLst>
      <p:ext uri="{BB962C8B-B14F-4D97-AF65-F5344CB8AC3E}">
        <p14:creationId xmlns:p14="http://schemas.microsoft.com/office/powerpoint/2010/main" val="1464639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C220-B837-AE49-89C0-B5677043A08A}"/>
              </a:ext>
            </a:extLst>
          </p:cNvPr>
          <p:cNvSpPr>
            <a:spLocks noGrp="1"/>
          </p:cNvSpPr>
          <p:nvPr>
            <p:ph type="title"/>
          </p:nvPr>
        </p:nvSpPr>
        <p:spPr/>
        <p:txBody>
          <a:bodyPr/>
          <a:lstStyle/>
          <a:p>
            <a:r>
              <a:rPr lang="en-US" dirty="0"/>
              <a:t>GENE2FUNC</a:t>
            </a:r>
          </a:p>
        </p:txBody>
      </p:sp>
      <p:sp>
        <p:nvSpPr>
          <p:cNvPr id="3" name="Content Placeholder 2">
            <a:extLst>
              <a:ext uri="{FF2B5EF4-FFF2-40B4-BE49-F238E27FC236}">
                <a16:creationId xmlns:a16="http://schemas.microsoft.com/office/drawing/2014/main" id="{9BFBA755-EE3C-6B4C-A9A1-8B2E2952364C}"/>
              </a:ext>
            </a:extLst>
          </p:cNvPr>
          <p:cNvSpPr>
            <a:spLocks noGrp="1"/>
          </p:cNvSpPr>
          <p:nvPr>
            <p:ph idx="1"/>
          </p:nvPr>
        </p:nvSpPr>
        <p:spPr/>
        <p:txBody>
          <a:bodyPr/>
          <a:lstStyle/>
          <a:p>
            <a:pPr marL="0" indent="0">
              <a:buNone/>
            </a:pPr>
            <a:r>
              <a:rPr lang="en-US" dirty="0"/>
              <a:t>For example, choose “GO cellular components”</a:t>
            </a:r>
            <a:br>
              <a:rPr lang="en-US" dirty="0"/>
            </a:br>
            <a:endParaRPr lang="en-US" dirty="0"/>
          </a:p>
          <a:p>
            <a:pPr marL="0" indent="0">
              <a:buNone/>
            </a:pPr>
            <a:r>
              <a:rPr lang="en-US" dirty="0"/>
              <a:t>You can see exactly which genes in our list overlapped with these 20 GO terms, and how significant the overlap/enrichment is.</a:t>
            </a:r>
          </a:p>
        </p:txBody>
      </p:sp>
      <p:pic>
        <p:nvPicPr>
          <p:cNvPr id="5" name="Picture 4">
            <a:extLst>
              <a:ext uri="{FF2B5EF4-FFF2-40B4-BE49-F238E27FC236}">
                <a16:creationId xmlns:a16="http://schemas.microsoft.com/office/drawing/2014/main" id="{45E05D06-2EE0-6443-9003-2B406477AB44}"/>
              </a:ext>
            </a:extLst>
          </p:cNvPr>
          <p:cNvPicPr>
            <a:picLocks noChangeAspect="1"/>
          </p:cNvPicPr>
          <p:nvPr/>
        </p:nvPicPr>
        <p:blipFill>
          <a:blip r:embed="rId2"/>
          <a:stretch>
            <a:fillRect/>
          </a:stretch>
        </p:blipFill>
        <p:spPr>
          <a:xfrm>
            <a:off x="0" y="3830829"/>
            <a:ext cx="12192000" cy="3027171"/>
          </a:xfrm>
          <a:prstGeom prst="rect">
            <a:avLst/>
          </a:prstGeom>
        </p:spPr>
      </p:pic>
    </p:spTree>
    <p:extLst>
      <p:ext uri="{BB962C8B-B14F-4D97-AF65-F5344CB8AC3E}">
        <p14:creationId xmlns:p14="http://schemas.microsoft.com/office/powerpoint/2010/main" val="40699459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3652-465E-3044-B65C-FFF8A586C7B8}"/>
              </a:ext>
            </a:extLst>
          </p:cNvPr>
          <p:cNvSpPr>
            <a:spLocks noGrp="1"/>
          </p:cNvSpPr>
          <p:nvPr>
            <p:ph type="title"/>
          </p:nvPr>
        </p:nvSpPr>
        <p:spPr/>
        <p:txBody>
          <a:bodyPr/>
          <a:lstStyle/>
          <a:p>
            <a:r>
              <a:rPr lang="en-US" dirty="0"/>
              <a:t>GENE2FUNC</a:t>
            </a:r>
          </a:p>
        </p:txBody>
      </p:sp>
      <p:sp>
        <p:nvSpPr>
          <p:cNvPr id="3" name="Content Placeholder 2">
            <a:extLst>
              <a:ext uri="{FF2B5EF4-FFF2-40B4-BE49-F238E27FC236}">
                <a16:creationId xmlns:a16="http://schemas.microsoft.com/office/drawing/2014/main" id="{FC932C2D-E8EE-3046-99B8-0274E3B973FE}"/>
              </a:ext>
            </a:extLst>
          </p:cNvPr>
          <p:cNvSpPr>
            <a:spLocks noGrp="1"/>
          </p:cNvSpPr>
          <p:nvPr>
            <p:ph idx="1"/>
          </p:nvPr>
        </p:nvSpPr>
        <p:spPr/>
        <p:txBody>
          <a:bodyPr/>
          <a:lstStyle/>
          <a:p>
            <a:pPr marL="0" indent="0">
              <a:buNone/>
            </a:pPr>
            <a:r>
              <a:rPr lang="en-US" dirty="0"/>
              <a:t>Results are also viewable as a table.</a:t>
            </a:r>
          </a:p>
        </p:txBody>
      </p:sp>
      <p:pic>
        <p:nvPicPr>
          <p:cNvPr id="4" name="Picture 3">
            <a:extLst>
              <a:ext uri="{FF2B5EF4-FFF2-40B4-BE49-F238E27FC236}">
                <a16:creationId xmlns:a16="http://schemas.microsoft.com/office/drawing/2014/main" id="{343E2C10-2C95-D24C-87A6-801D0B120BCF}"/>
              </a:ext>
            </a:extLst>
          </p:cNvPr>
          <p:cNvPicPr>
            <a:picLocks noChangeAspect="1"/>
          </p:cNvPicPr>
          <p:nvPr/>
        </p:nvPicPr>
        <p:blipFill>
          <a:blip r:embed="rId2"/>
          <a:stretch>
            <a:fillRect/>
          </a:stretch>
        </p:blipFill>
        <p:spPr>
          <a:xfrm>
            <a:off x="6496878" y="0"/>
            <a:ext cx="5695122" cy="6858000"/>
          </a:xfrm>
          <a:prstGeom prst="rect">
            <a:avLst/>
          </a:prstGeom>
        </p:spPr>
      </p:pic>
    </p:spTree>
    <p:extLst>
      <p:ext uri="{BB962C8B-B14F-4D97-AF65-F5344CB8AC3E}">
        <p14:creationId xmlns:p14="http://schemas.microsoft.com/office/powerpoint/2010/main" val="4202031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A51C0-BAE5-B64B-A287-A8ACF7B29FE3}"/>
              </a:ext>
            </a:extLst>
          </p:cNvPr>
          <p:cNvSpPr>
            <a:spLocks noGrp="1"/>
          </p:cNvSpPr>
          <p:nvPr>
            <p:ph type="title"/>
          </p:nvPr>
        </p:nvSpPr>
        <p:spPr/>
        <p:txBody>
          <a:bodyPr/>
          <a:lstStyle/>
          <a:p>
            <a:r>
              <a:rPr lang="en-US" dirty="0"/>
              <a:t>Over-representation</a:t>
            </a:r>
          </a:p>
        </p:txBody>
      </p:sp>
      <p:sp>
        <p:nvSpPr>
          <p:cNvPr id="3" name="Content Placeholder 2">
            <a:extLst>
              <a:ext uri="{FF2B5EF4-FFF2-40B4-BE49-F238E27FC236}">
                <a16:creationId xmlns:a16="http://schemas.microsoft.com/office/drawing/2014/main" id="{60468754-8A3E-5245-B8B4-9E52E1C17E95}"/>
              </a:ext>
            </a:extLst>
          </p:cNvPr>
          <p:cNvSpPr>
            <a:spLocks noGrp="1"/>
          </p:cNvSpPr>
          <p:nvPr>
            <p:ph idx="1"/>
          </p:nvPr>
        </p:nvSpPr>
        <p:spPr>
          <a:xfrm>
            <a:off x="838200" y="1394466"/>
            <a:ext cx="10515600" cy="4351338"/>
          </a:xfrm>
        </p:spPr>
        <p:txBody>
          <a:bodyPr/>
          <a:lstStyle/>
          <a:p>
            <a:pPr marL="0" indent="0">
              <a:buNone/>
            </a:pPr>
            <a:r>
              <a:rPr lang="en-US" dirty="0"/>
              <a:t>Example: a GWAS of telomere length </a:t>
            </a:r>
            <a:r>
              <a:rPr lang="en-US" dirty="0">
                <a:hlinkClick r:id="rId3"/>
              </a:rPr>
              <a:t>https://www.medrxiv.org/content/10.1101/2021.03.23.21253516v1</a:t>
            </a:r>
            <a:endParaRPr lang="en-US" dirty="0"/>
          </a:p>
          <a:p>
            <a:pPr marL="0" indent="0">
              <a:buNone/>
            </a:pPr>
            <a:endParaRPr lang="en-US" dirty="0"/>
          </a:p>
        </p:txBody>
      </p:sp>
      <p:pic>
        <p:nvPicPr>
          <p:cNvPr id="4" name="Picture 3">
            <a:extLst>
              <a:ext uri="{FF2B5EF4-FFF2-40B4-BE49-F238E27FC236}">
                <a16:creationId xmlns:a16="http://schemas.microsoft.com/office/drawing/2014/main" id="{7F9A005C-9E68-8B46-83A7-B1D4EFA0A155}"/>
              </a:ext>
            </a:extLst>
          </p:cNvPr>
          <p:cNvPicPr>
            <a:picLocks noChangeAspect="1"/>
          </p:cNvPicPr>
          <p:nvPr/>
        </p:nvPicPr>
        <p:blipFill>
          <a:blip r:embed="rId4"/>
          <a:stretch>
            <a:fillRect/>
          </a:stretch>
        </p:blipFill>
        <p:spPr>
          <a:xfrm>
            <a:off x="442784" y="3429000"/>
            <a:ext cx="5080000" cy="2857500"/>
          </a:xfrm>
          <a:prstGeom prst="rect">
            <a:avLst/>
          </a:prstGeom>
        </p:spPr>
      </p:pic>
      <p:sp>
        <p:nvSpPr>
          <p:cNvPr id="5" name="Rectangle 4">
            <a:extLst>
              <a:ext uri="{FF2B5EF4-FFF2-40B4-BE49-F238E27FC236}">
                <a16:creationId xmlns:a16="http://schemas.microsoft.com/office/drawing/2014/main" id="{98A24C66-BA2B-C946-9E39-CBBE0AD75005}"/>
              </a:ext>
            </a:extLst>
          </p:cNvPr>
          <p:cNvSpPr/>
          <p:nvPr/>
        </p:nvSpPr>
        <p:spPr>
          <a:xfrm>
            <a:off x="5653216" y="3842087"/>
            <a:ext cx="6096000" cy="2031325"/>
          </a:xfrm>
          <a:prstGeom prst="rect">
            <a:avLst/>
          </a:prstGeom>
        </p:spPr>
        <p:txBody>
          <a:bodyPr>
            <a:spAutoFit/>
          </a:bodyPr>
          <a:lstStyle/>
          <a:p>
            <a:r>
              <a:rPr lang="en-US" dirty="0">
                <a:solidFill>
                  <a:srgbClr val="A9D18E"/>
                </a:solidFill>
                <a:latin typeface="GillSansRegular"/>
              </a:rPr>
              <a:t>Proteins depicted in green are found within GWAS loci,</a:t>
            </a:r>
            <a:r>
              <a:rPr lang="en-US" dirty="0">
                <a:solidFill>
                  <a:srgbClr val="6B6B6B"/>
                </a:solidFill>
                <a:latin typeface="GillSansRegular"/>
              </a:rPr>
              <a:t> </a:t>
            </a:r>
            <a:r>
              <a:rPr lang="en-US" dirty="0">
                <a:solidFill>
                  <a:srgbClr val="5A99D3"/>
                </a:solidFill>
                <a:latin typeface="GillSansRegular"/>
              </a:rPr>
              <a:t>those not found within GWAS loci are depicted in blue.</a:t>
            </a:r>
            <a:r>
              <a:rPr lang="en-US" dirty="0">
                <a:solidFill>
                  <a:srgbClr val="6B6B6B"/>
                </a:solidFill>
                <a:latin typeface="GillSansRegular"/>
              </a:rPr>
              <a:t> </a:t>
            </a:r>
          </a:p>
          <a:p>
            <a:endParaRPr lang="en-US" dirty="0">
              <a:solidFill>
                <a:srgbClr val="6B6B6B"/>
              </a:solidFill>
              <a:latin typeface="GillSansRegular"/>
            </a:endParaRPr>
          </a:p>
          <a:p>
            <a:r>
              <a:rPr lang="en-US" dirty="0">
                <a:latin typeface="GillSansRegular"/>
              </a:rPr>
              <a:t>We find the majority of components of core telomere binding complexes alongside many proteins involved in the formation and activity of telomerase. Note that not all components of the RNA exosome are shown.</a:t>
            </a:r>
            <a:endParaRPr lang="en-US" dirty="0"/>
          </a:p>
        </p:txBody>
      </p:sp>
      <p:sp>
        <p:nvSpPr>
          <p:cNvPr id="7" name="TextBox 6">
            <a:extLst>
              <a:ext uri="{FF2B5EF4-FFF2-40B4-BE49-F238E27FC236}">
                <a16:creationId xmlns:a16="http://schemas.microsoft.com/office/drawing/2014/main" id="{4842D215-EE82-3D4B-B8EA-38C8AAC03088}"/>
              </a:ext>
            </a:extLst>
          </p:cNvPr>
          <p:cNvSpPr txBox="1"/>
          <p:nvPr/>
        </p:nvSpPr>
        <p:spPr>
          <a:xfrm>
            <a:off x="442784" y="2748749"/>
            <a:ext cx="5080000" cy="646331"/>
          </a:xfrm>
          <a:prstGeom prst="rect">
            <a:avLst/>
          </a:prstGeom>
          <a:noFill/>
        </p:spPr>
        <p:txBody>
          <a:bodyPr wrap="square">
            <a:spAutoFit/>
          </a:bodyPr>
          <a:lstStyle/>
          <a:p>
            <a:r>
              <a:rPr lang="en-US" dirty="0">
                <a:latin typeface="GillSansRegular"/>
              </a:rPr>
              <a:t>Key components of telomere regulatory complexes found within genome-wide significant loci. </a:t>
            </a:r>
            <a:endParaRPr lang="en-US" dirty="0"/>
          </a:p>
        </p:txBody>
      </p:sp>
    </p:spTree>
    <p:extLst>
      <p:ext uri="{BB962C8B-B14F-4D97-AF65-F5344CB8AC3E}">
        <p14:creationId xmlns:p14="http://schemas.microsoft.com/office/powerpoint/2010/main" val="39380413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6B15-DB03-2B4D-9606-3167F83351E5}"/>
              </a:ext>
            </a:extLst>
          </p:cNvPr>
          <p:cNvSpPr>
            <a:spLocks noGrp="1"/>
          </p:cNvSpPr>
          <p:nvPr>
            <p:ph type="title"/>
          </p:nvPr>
        </p:nvSpPr>
        <p:spPr/>
        <p:txBody>
          <a:bodyPr/>
          <a:lstStyle/>
          <a:p>
            <a:r>
              <a:rPr lang="en-US" dirty="0"/>
              <a:t>One other FUMA function</a:t>
            </a:r>
          </a:p>
        </p:txBody>
      </p:sp>
      <p:sp>
        <p:nvSpPr>
          <p:cNvPr id="3" name="Content Placeholder 2">
            <a:extLst>
              <a:ext uri="{FF2B5EF4-FFF2-40B4-BE49-F238E27FC236}">
                <a16:creationId xmlns:a16="http://schemas.microsoft.com/office/drawing/2014/main" id="{ED3D1CAD-6C70-F646-BBFE-29105542D421}"/>
              </a:ext>
            </a:extLst>
          </p:cNvPr>
          <p:cNvSpPr>
            <a:spLocks noGrp="1"/>
          </p:cNvSpPr>
          <p:nvPr>
            <p:ph idx="1"/>
          </p:nvPr>
        </p:nvSpPr>
        <p:spPr/>
        <p:txBody>
          <a:bodyPr/>
          <a:lstStyle/>
          <a:p>
            <a:pPr marL="0" indent="0">
              <a:buNone/>
            </a:pPr>
            <a:r>
              <a:rPr lang="en-US" dirty="0"/>
              <a:t>Recall that FUMA uses GWAS summary statistics to perform gene-based testing in MAGMA.</a:t>
            </a:r>
          </a:p>
          <a:p>
            <a:pPr marL="0" indent="0">
              <a:buNone/>
            </a:pPr>
            <a:r>
              <a:rPr lang="en-US" dirty="0"/>
              <a:t>MAGMA can integrate the gene-based p-values into a gene set testing framework.</a:t>
            </a:r>
          </a:p>
          <a:p>
            <a:pPr marL="0" indent="0">
              <a:buNone/>
            </a:pPr>
            <a:r>
              <a:rPr lang="en-US" dirty="0"/>
              <a:t>Essentially this tests whether genes in a gene set are more strongly associated with the phenotype (compared to other genes).</a:t>
            </a:r>
          </a:p>
          <a:p>
            <a:pPr marL="0" indent="0">
              <a:buNone/>
            </a:pPr>
            <a:r>
              <a:rPr lang="en-US" dirty="0"/>
              <a:t>Recall that this uses ALL genes, not just a set you chose.</a:t>
            </a:r>
          </a:p>
          <a:p>
            <a:pPr marL="0" indent="0">
              <a:buNone/>
            </a:pPr>
            <a:endParaRPr lang="en-US" dirty="0"/>
          </a:p>
        </p:txBody>
      </p:sp>
    </p:spTree>
    <p:extLst>
      <p:ext uri="{BB962C8B-B14F-4D97-AF65-F5344CB8AC3E}">
        <p14:creationId xmlns:p14="http://schemas.microsoft.com/office/powerpoint/2010/main" val="12642127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6AC4-38EA-0547-A418-6E2B70EAA19B}"/>
              </a:ext>
            </a:extLst>
          </p:cNvPr>
          <p:cNvSpPr>
            <a:spLocks noGrp="1"/>
          </p:cNvSpPr>
          <p:nvPr>
            <p:ph type="title"/>
          </p:nvPr>
        </p:nvSpPr>
        <p:spPr/>
        <p:txBody>
          <a:bodyPr/>
          <a:lstStyle/>
          <a:p>
            <a:r>
              <a:rPr lang="en-US" dirty="0"/>
              <a:t>MAGMA results</a:t>
            </a:r>
          </a:p>
        </p:txBody>
      </p:sp>
      <p:pic>
        <p:nvPicPr>
          <p:cNvPr id="4" name="Content Placeholder 3">
            <a:extLst>
              <a:ext uri="{FF2B5EF4-FFF2-40B4-BE49-F238E27FC236}">
                <a16:creationId xmlns:a16="http://schemas.microsoft.com/office/drawing/2014/main" id="{D93624A8-EF7F-8743-9B5E-5E0F62721149}"/>
              </a:ext>
            </a:extLst>
          </p:cNvPr>
          <p:cNvPicPr>
            <a:picLocks noGrp="1" noChangeAspect="1"/>
          </p:cNvPicPr>
          <p:nvPr>
            <p:ph idx="1"/>
          </p:nvPr>
        </p:nvPicPr>
        <p:blipFill>
          <a:blip r:embed="rId2"/>
          <a:stretch>
            <a:fillRect/>
          </a:stretch>
        </p:blipFill>
        <p:spPr>
          <a:xfrm>
            <a:off x="5782962" y="563333"/>
            <a:ext cx="5186441" cy="5588917"/>
          </a:xfrm>
          <a:prstGeom prst="rect">
            <a:avLst/>
          </a:prstGeom>
        </p:spPr>
      </p:pic>
      <p:sp>
        <p:nvSpPr>
          <p:cNvPr id="5" name="Rectangle 4">
            <a:extLst>
              <a:ext uri="{FF2B5EF4-FFF2-40B4-BE49-F238E27FC236}">
                <a16:creationId xmlns:a16="http://schemas.microsoft.com/office/drawing/2014/main" id="{E0FD775C-A47B-5E43-8EBF-09838A70837B}"/>
              </a:ext>
            </a:extLst>
          </p:cNvPr>
          <p:cNvSpPr/>
          <p:nvPr/>
        </p:nvSpPr>
        <p:spPr>
          <a:xfrm>
            <a:off x="838200" y="2478215"/>
            <a:ext cx="4367254" cy="646331"/>
          </a:xfrm>
          <a:prstGeom prst="rect">
            <a:avLst/>
          </a:prstGeom>
        </p:spPr>
        <p:txBody>
          <a:bodyPr wrap="square">
            <a:spAutoFit/>
          </a:bodyPr>
          <a:lstStyle/>
          <a:p>
            <a:r>
              <a:rPr lang="en-US" dirty="0"/>
              <a:t>Gene sets defined by differential expression in various tissues.</a:t>
            </a:r>
          </a:p>
        </p:txBody>
      </p:sp>
    </p:spTree>
    <p:extLst>
      <p:ext uri="{BB962C8B-B14F-4D97-AF65-F5344CB8AC3E}">
        <p14:creationId xmlns:p14="http://schemas.microsoft.com/office/powerpoint/2010/main" val="24677874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E3239-068A-D545-9968-194CE94907D4}"/>
              </a:ext>
            </a:extLst>
          </p:cNvPr>
          <p:cNvSpPr>
            <a:spLocks noGrp="1"/>
          </p:cNvSpPr>
          <p:nvPr>
            <p:ph type="title"/>
          </p:nvPr>
        </p:nvSpPr>
        <p:spPr/>
        <p:txBody>
          <a:bodyPr/>
          <a:lstStyle/>
          <a:p>
            <a:r>
              <a:rPr lang="en-US" dirty="0"/>
              <a:t>GREAT</a:t>
            </a:r>
          </a:p>
        </p:txBody>
      </p:sp>
      <p:sp>
        <p:nvSpPr>
          <p:cNvPr id="3" name="Content Placeholder 2">
            <a:extLst>
              <a:ext uri="{FF2B5EF4-FFF2-40B4-BE49-F238E27FC236}">
                <a16:creationId xmlns:a16="http://schemas.microsoft.com/office/drawing/2014/main" id="{23241D69-4870-BF4C-8B81-7EBEB51B6D17}"/>
              </a:ext>
            </a:extLst>
          </p:cNvPr>
          <p:cNvSpPr>
            <a:spLocks noGrp="1"/>
          </p:cNvSpPr>
          <p:nvPr>
            <p:ph idx="1"/>
          </p:nvPr>
        </p:nvSpPr>
        <p:spPr/>
        <p:txBody>
          <a:bodyPr>
            <a:normAutofit lnSpcReduction="10000"/>
          </a:bodyPr>
          <a:lstStyle/>
          <a:p>
            <a:pPr marL="0" indent="0">
              <a:buNone/>
            </a:pPr>
            <a:r>
              <a:rPr lang="en-US" dirty="0"/>
              <a:t>Genomic Regions Enrichment of Annotations</a:t>
            </a:r>
          </a:p>
          <a:p>
            <a:pPr marL="0" indent="0">
              <a:buNone/>
            </a:pPr>
            <a:r>
              <a:rPr lang="en-US" dirty="0"/>
              <a:t>Publication</a:t>
            </a:r>
            <a:br>
              <a:rPr lang="en-US" dirty="0"/>
            </a:br>
            <a:r>
              <a:rPr lang="en-US" dirty="0">
                <a:hlinkClick r:id="rId2"/>
              </a:rPr>
              <a:t>http://bejerano.stanford.edu/papers/GREAT.pdf</a:t>
            </a:r>
            <a:br>
              <a:rPr lang="en-US" dirty="0"/>
            </a:br>
            <a:endParaRPr lang="en-US" dirty="0"/>
          </a:p>
          <a:p>
            <a:pPr marL="0" indent="0">
              <a:buNone/>
            </a:pPr>
            <a:r>
              <a:rPr lang="en-US" dirty="0"/>
              <a:t>Website</a:t>
            </a:r>
            <a:br>
              <a:rPr lang="en-US" dirty="0"/>
            </a:br>
            <a:r>
              <a:rPr lang="en-US" dirty="0">
                <a:hlinkClick r:id="rId3"/>
              </a:rPr>
              <a:t>http://great.stanford.edu/public/html/index.php</a:t>
            </a:r>
            <a:endParaRPr lang="en-US" dirty="0"/>
          </a:p>
          <a:p>
            <a:pPr marL="0" indent="0">
              <a:buNone/>
            </a:pPr>
            <a:endParaRPr lang="en-US" dirty="0"/>
          </a:p>
          <a:p>
            <a:pPr marL="0" indent="0">
              <a:buNone/>
            </a:pPr>
            <a:r>
              <a:rPr lang="en-US" dirty="0"/>
              <a:t>More documentation</a:t>
            </a:r>
          </a:p>
          <a:p>
            <a:pPr marL="0" indent="0">
              <a:buNone/>
            </a:pPr>
            <a:r>
              <a:rPr lang="en-US" dirty="0">
                <a:hlinkClick r:id="rId4"/>
              </a:rPr>
              <a:t>https://great-help.atlassian.net/wiki/spaces/GREAT/overview?homepageId=655450</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134516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305CC-738F-1140-BAE4-987F866E543C}"/>
              </a:ext>
            </a:extLst>
          </p:cNvPr>
          <p:cNvSpPr>
            <a:spLocks noGrp="1"/>
          </p:cNvSpPr>
          <p:nvPr>
            <p:ph type="title"/>
          </p:nvPr>
        </p:nvSpPr>
        <p:spPr/>
        <p:txBody>
          <a:bodyPr/>
          <a:lstStyle/>
          <a:p>
            <a:r>
              <a:rPr lang="en-US" dirty="0"/>
              <a:t>GREAT</a:t>
            </a:r>
          </a:p>
        </p:txBody>
      </p:sp>
      <p:pic>
        <p:nvPicPr>
          <p:cNvPr id="4" name="Content Placeholder 3">
            <a:extLst>
              <a:ext uri="{FF2B5EF4-FFF2-40B4-BE49-F238E27FC236}">
                <a16:creationId xmlns:a16="http://schemas.microsoft.com/office/drawing/2014/main" id="{A05571DA-97BC-3747-A46A-63529C2004D7}"/>
              </a:ext>
            </a:extLst>
          </p:cNvPr>
          <p:cNvPicPr>
            <a:picLocks noGrp="1" noChangeAspect="1"/>
          </p:cNvPicPr>
          <p:nvPr>
            <p:ph idx="1"/>
          </p:nvPr>
        </p:nvPicPr>
        <p:blipFill>
          <a:blip r:embed="rId2"/>
          <a:stretch>
            <a:fillRect/>
          </a:stretch>
        </p:blipFill>
        <p:spPr>
          <a:xfrm>
            <a:off x="1175773" y="1814195"/>
            <a:ext cx="4079733" cy="4351338"/>
          </a:xfrm>
          <a:prstGeom prst="rect">
            <a:avLst/>
          </a:prstGeom>
        </p:spPr>
      </p:pic>
      <p:sp>
        <p:nvSpPr>
          <p:cNvPr id="5" name="TextBox 4">
            <a:extLst>
              <a:ext uri="{FF2B5EF4-FFF2-40B4-BE49-F238E27FC236}">
                <a16:creationId xmlns:a16="http://schemas.microsoft.com/office/drawing/2014/main" id="{90038F8F-EC42-D14A-8D11-24F3C961FEF1}"/>
              </a:ext>
            </a:extLst>
          </p:cNvPr>
          <p:cNvSpPr txBox="1"/>
          <p:nvPr/>
        </p:nvSpPr>
        <p:spPr>
          <a:xfrm>
            <a:off x="5634990" y="396240"/>
            <a:ext cx="6377939" cy="5632311"/>
          </a:xfrm>
          <a:prstGeom prst="rect">
            <a:avLst/>
          </a:prstGeom>
          <a:noFill/>
        </p:spPr>
        <p:txBody>
          <a:bodyPr wrap="square" rtlCol="0">
            <a:spAutoFit/>
          </a:bodyPr>
          <a:lstStyle/>
          <a:p>
            <a:r>
              <a:rPr lang="en-US" dirty="0"/>
              <a:t>Focus on “b”</a:t>
            </a:r>
          </a:p>
          <a:p>
            <a:endParaRPr lang="en-US" dirty="0"/>
          </a:p>
          <a:p>
            <a:r>
              <a:rPr lang="en-US" dirty="0"/>
              <a:t>Scenario: you want to know if some </a:t>
            </a:r>
            <a:r>
              <a:rPr lang="en-US" u="sng" dirty="0"/>
              <a:t>regions</a:t>
            </a:r>
            <a:r>
              <a:rPr lang="en-US" dirty="0"/>
              <a:t> identified by your study are enriched for an annotation.</a:t>
            </a:r>
          </a:p>
          <a:p>
            <a:endParaRPr lang="en-US" dirty="0"/>
          </a:p>
          <a:p>
            <a:r>
              <a:rPr lang="en-US" dirty="0"/>
              <a:t>Arrows = gene transcription start sites</a:t>
            </a:r>
          </a:p>
          <a:p>
            <a:r>
              <a:rPr lang="en-US" dirty="0"/>
              <a:t>Black arrows = for genes without a specific annotation of interest</a:t>
            </a:r>
          </a:p>
          <a:p>
            <a:r>
              <a:rPr lang="en-US" dirty="0"/>
              <a:t>Green arrows = for genes without the annotation</a:t>
            </a:r>
          </a:p>
          <a:p>
            <a:endParaRPr lang="en-US" dirty="0"/>
          </a:p>
          <a:p>
            <a:r>
              <a:rPr lang="en-US" dirty="0"/>
              <a:t>Black lines = regulatory regions for gene without the annotation</a:t>
            </a:r>
          </a:p>
          <a:p>
            <a:r>
              <a:rPr lang="en-US" dirty="0"/>
              <a:t>Green arrows = regulatory regions for genes with the annotation</a:t>
            </a:r>
          </a:p>
          <a:p>
            <a:endParaRPr lang="en-US" dirty="0"/>
          </a:p>
          <a:p>
            <a:r>
              <a:rPr lang="en-US" dirty="0"/>
              <a:t>Calculate the fraction of the genome overlapping the green lines.</a:t>
            </a:r>
          </a:p>
          <a:p>
            <a:endParaRPr lang="en-US" dirty="0"/>
          </a:p>
          <a:p>
            <a:r>
              <a:rPr lang="en-US" dirty="0"/>
              <a:t>How many of your genomic regions overlap the green lines?</a:t>
            </a:r>
          </a:p>
          <a:p>
            <a:endParaRPr lang="en-US" dirty="0"/>
          </a:p>
          <a:p>
            <a:r>
              <a:rPr lang="en-US" dirty="0"/>
              <a:t>Perform a binomial test.</a:t>
            </a:r>
          </a:p>
          <a:p>
            <a:endParaRPr lang="en-US" dirty="0"/>
          </a:p>
          <a:p>
            <a:endParaRPr lang="en-US" dirty="0"/>
          </a:p>
          <a:p>
            <a:endParaRPr lang="en-US" dirty="0"/>
          </a:p>
        </p:txBody>
      </p:sp>
    </p:spTree>
    <p:extLst>
      <p:ext uri="{BB962C8B-B14F-4D97-AF65-F5344CB8AC3E}">
        <p14:creationId xmlns:p14="http://schemas.microsoft.com/office/powerpoint/2010/main" val="1606621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BF597-72AC-5C48-8F85-F0C1F07D4C3F}"/>
              </a:ext>
            </a:extLst>
          </p:cNvPr>
          <p:cNvSpPr>
            <a:spLocks noGrp="1"/>
          </p:cNvSpPr>
          <p:nvPr>
            <p:ph type="title"/>
          </p:nvPr>
        </p:nvSpPr>
        <p:spPr/>
        <p:txBody>
          <a:bodyPr/>
          <a:lstStyle/>
          <a:p>
            <a:r>
              <a:rPr lang="en-US" dirty="0"/>
              <a:t>GREAT</a:t>
            </a:r>
          </a:p>
        </p:txBody>
      </p:sp>
      <p:pic>
        <p:nvPicPr>
          <p:cNvPr id="4" name="Content Placeholder 3">
            <a:extLst>
              <a:ext uri="{FF2B5EF4-FFF2-40B4-BE49-F238E27FC236}">
                <a16:creationId xmlns:a16="http://schemas.microsoft.com/office/drawing/2014/main" id="{AAB695A0-503C-A442-BD95-938B46EE891F}"/>
              </a:ext>
            </a:extLst>
          </p:cNvPr>
          <p:cNvPicPr>
            <a:picLocks noGrp="1" noChangeAspect="1"/>
          </p:cNvPicPr>
          <p:nvPr>
            <p:ph idx="1"/>
          </p:nvPr>
        </p:nvPicPr>
        <p:blipFill>
          <a:blip r:embed="rId2"/>
          <a:stretch>
            <a:fillRect/>
          </a:stretch>
        </p:blipFill>
        <p:spPr>
          <a:xfrm>
            <a:off x="1961672" y="1825625"/>
            <a:ext cx="8268655" cy="4351338"/>
          </a:xfrm>
          <a:prstGeom prst="rect">
            <a:avLst/>
          </a:prstGeom>
        </p:spPr>
      </p:pic>
    </p:spTree>
    <p:extLst>
      <p:ext uri="{BB962C8B-B14F-4D97-AF65-F5344CB8AC3E}">
        <p14:creationId xmlns:p14="http://schemas.microsoft.com/office/powerpoint/2010/main" val="40308086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ED06-C646-284F-BD86-4095771C57FD}"/>
              </a:ext>
            </a:extLst>
          </p:cNvPr>
          <p:cNvSpPr>
            <a:spLocks noGrp="1"/>
          </p:cNvSpPr>
          <p:nvPr>
            <p:ph type="title"/>
          </p:nvPr>
        </p:nvSpPr>
        <p:spPr/>
        <p:txBody>
          <a:bodyPr/>
          <a:lstStyle/>
          <a:p>
            <a:r>
              <a:rPr lang="en-US" dirty="0"/>
              <a:t>GREAT</a:t>
            </a:r>
          </a:p>
        </p:txBody>
      </p:sp>
      <p:sp>
        <p:nvSpPr>
          <p:cNvPr id="3" name="Content Placeholder 2">
            <a:extLst>
              <a:ext uri="{FF2B5EF4-FFF2-40B4-BE49-F238E27FC236}">
                <a16:creationId xmlns:a16="http://schemas.microsoft.com/office/drawing/2014/main" id="{CF4D081D-367D-884B-9E89-15A9F504C74A}"/>
              </a:ext>
            </a:extLst>
          </p:cNvPr>
          <p:cNvSpPr>
            <a:spLocks noGrp="1"/>
          </p:cNvSpPr>
          <p:nvPr>
            <p:ph idx="1"/>
          </p:nvPr>
        </p:nvSpPr>
        <p:spPr/>
        <p:txBody>
          <a:bodyPr/>
          <a:lstStyle/>
          <a:p>
            <a:pPr marL="0" indent="0">
              <a:buNone/>
            </a:pPr>
            <a:r>
              <a:rPr lang="en-US" dirty="0"/>
              <a:t>Select a species and provide input in BED format</a:t>
            </a:r>
          </a:p>
        </p:txBody>
      </p:sp>
      <p:pic>
        <p:nvPicPr>
          <p:cNvPr id="4" name="Picture 3">
            <a:extLst>
              <a:ext uri="{FF2B5EF4-FFF2-40B4-BE49-F238E27FC236}">
                <a16:creationId xmlns:a16="http://schemas.microsoft.com/office/drawing/2014/main" id="{2EB060A1-CF09-324E-986F-4775A6A39509}"/>
              </a:ext>
            </a:extLst>
          </p:cNvPr>
          <p:cNvPicPr>
            <a:picLocks noChangeAspect="1"/>
          </p:cNvPicPr>
          <p:nvPr/>
        </p:nvPicPr>
        <p:blipFill>
          <a:blip r:embed="rId2"/>
          <a:stretch>
            <a:fillRect/>
          </a:stretch>
        </p:blipFill>
        <p:spPr>
          <a:xfrm>
            <a:off x="7941091" y="0"/>
            <a:ext cx="4045148" cy="6858000"/>
          </a:xfrm>
          <a:prstGeom prst="rect">
            <a:avLst/>
          </a:prstGeom>
        </p:spPr>
      </p:pic>
    </p:spTree>
    <p:extLst>
      <p:ext uri="{BB962C8B-B14F-4D97-AF65-F5344CB8AC3E}">
        <p14:creationId xmlns:p14="http://schemas.microsoft.com/office/powerpoint/2010/main" val="37351962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3669-A7E1-4F4E-8665-8F2688D3FA88}"/>
              </a:ext>
            </a:extLst>
          </p:cNvPr>
          <p:cNvSpPr>
            <a:spLocks noGrp="1"/>
          </p:cNvSpPr>
          <p:nvPr>
            <p:ph type="title"/>
          </p:nvPr>
        </p:nvSpPr>
        <p:spPr/>
        <p:txBody>
          <a:bodyPr/>
          <a:lstStyle/>
          <a:p>
            <a:r>
              <a:rPr lang="en-US" dirty="0"/>
              <a:t>GREAT</a:t>
            </a:r>
          </a:p>
        </p:txBody>
      </p:sp>
      <p:sp>
        <p:nvSpPr>
          <p:cNvPr id="3" name="Content Placeholder 2">
            <a:extLst>
              <a:ext uri="{FF2B5EF4-FFF2-40B4-BE49-F238E27FC236}">
                <a16:creationId xmlns:a16="http://schemas.microsoft.com/office/drawing/2014/main" id="{B3B82F11-0762-E246-8358-281144D55D9C}"/>
              </a:ext>
            </a:extLst>
          </p:cNvPr>
          <p:cNvSpPr>
            <a:spLocks noGrp="1"/>
          </p:cNvSpPr>
          <p:nvPr>
            <p:ph idx="1"/>
          </p:nvPr>
        </p:nvSpPr>
        <p:spPr>
          <a:xfrm>
            <a:off x="838200" y="1356069"/>
            <a:ext cx="10515600" cy="4351338"/>
          </a:xfrm>
        </p:spPr>
        <p:txBody>
          <a:bodyPr/>
          <a:lstStyle/>
          <a:p>
            <a:pPr marL="0" indent="0">
              <a:buNone/>
            </a:pPr>
            <a:r>
              <a:rPr lang="en-US" dirty="0"/>
              <a:t>Example: plug in a list of  235 SNPs from a GWAS of height</a:t>
            </a:r>
            <a:br>
              <a:rPr lang="en-US" dirty="0"/>
            </a:br>
            <a:r>
              <a:rPr lang="en-US" dirty="0"/>
              <a:t>(</a:t>
            </a:r>
            <a:r>
              <a:rPr lang="en-US" dirty="0">
                <a:hlinkClick r:id="rId2"/>
              </a:rPr>
              <a:t>http://great.stanford.edu/public/html/demo.php</a:t>
            </a:r>
            <a:r>
              <a:rPr lang="en-US" dirty="0"/>
              <a:t>) </a:t>
            </a:r>
          </a:p>
          <a:p>
            <a:pPr marL="0" indent="0">
              <a:buNone/>
            </a:pPr>
            <a:endParaRPr lang="en-US" dirty="0"/>
          </a:p>
        </p:txBody>
      </p:sp>
      <p:pic>
        <p:nvPicPr>
          <p:cNvPr id="4" name="Picture 3">
            <a:extLst>
              <a:ext uri="{FF2B5EF4-FFF2-40B4-BE49-F238E27FC236}">
                <a16:creationId xmlns:a16="http://schemas.microsoft.com/office/drawing/2014/main" id="{013EEB7D-B5FB-694F-986E-854B98AF7285}"/>
              </a:ext>
            </a:extLst>
          </p:cNvPr>
          <p:cNvPicPr>
            <a:picLocks noChangeAspect="1"/>
          </p:cNvPicPr>
          <p:nvPr/>
        </p:nvPicPr>
        <p:blipFill>
          <a:blip r:embed="rId3"/>
          <a:stretch>
            <a:fillRect/>
          </a:stretch>
        </p:blipFill>
        <p:spPr>
          <a:xfrm>
            <a:off x="2718143" y="2213334"/>
            <a:ext cx="6388786" cy="4644666"/>
          </a:xfrm>
          <a:prstGeom prst="rect">
            <a:avLst/>
          </a:prstGeom>
        </p:spPr>
      </p:pic>
    </p:spTree>
    <p:extLst>
      <p:ext uri="{BB962C8B-B14F-4D97-AF65-F5344CB8AC3E}">
        <p14:creationId xmlns:p14="http://schemas.microsoft.com/office/powerpoint/2010/main" val="28652004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9578-5559-D940-9EF0-16D7FEFB708F}"/>
              </a:ext>
            </a:extLst>
          </p:cNvPr>
          <p:cNvSpPr>
            <a:spLocks noGrp="1"/>
          </p:cNvSpPr>
          <p:nvPr>
            <p:ph type="title"/>
          </p:nvPr>
        </p:nvSpPr>
        <p:spPr/>
        <p:txBody>
          <a:bodyPr/>
          <a:lstStyle/>
          <a:p>
            <a:r>
              <a:rPr lang="en-US" dirty="0"/>
              <a:t>GREAT</a:t>
            </a:r>
          </a:p>
        </p:txBody>
      </p:sp>
      <p:sp>
        <p:nvSpPr>
          <p:cNvPr id="3" name="Content Placeholder 2">
            <a:extLst>
              <a:ext uri="{FF2B5EF4-FFF2-40B4-BE49-F238E27FC236}">
                <a16:creationId xmlns:a16="http://schemas.microsoft.com/office/drawing/2014/main" id="{353E89FE-1D07-DE46-A774-774AA966EB8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52A0A70-EB85-154D-8884-6D55360776AD}"/>
              </a:ext>
            </a:extLst>
          </p:cNvPr>
          <p:cNvPicPr>
            <a:picLocks noChangeAspect="1"/>
          </p:cNvPicPr>
          <p:nvPr/>
        </p:nvPicPr>
        <p:blipFill>
          <a:blip r:embed="rId2"/>
          <a:stretch>
            <a:fillRect/>
          </a:stretch>
        </p:blipFill>
        <p:spPr>
          <a:xfrm>
            <a:off x="63500" y="1638300"/>
            <a:ext cx="12065000" cy="3581400"/>
          </a:xfrm>
          <a:prstGeom prst="rect">
            <a:avLst/>
          </a:prstGeom>
        </p:spPr>
      </p:pic>
    </p:spTree>
    <p:extLst>
      <p:ext uri="{BB962C8B-B14F-4D97-AF65-F5344CB8AC3E}">
        <p14:creationId xmlns:p14="http://schemas.microsoft.com/office/powerpoint/2010/main" val="26020041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B6B1F-5545-864B-9A33-AA988F68AE95}"/>
              </a:ext>
            </a:extLst>
          </p:cNvPr>
          <p:cNvSpPr>
            <a:spLocks noGrp="1"/>
          </p:cNvSpPr>
          <p:nvPr>
            <p:ph type="title"/>
          </p:nvPr>
        </p:nvSpPr>
        <p:spPr/>
        <p:txBody>
          <a:bodyPr/>
          <a:lstStyle/>
          <a:p>
            <a:r>
              <a:rPr lang="en-US" dirty="0"/>
              <a:t>GREAT</a:t>
            </a:r>
          </a:p>
        </p:txBody>
      </p:sp>
      <p:sp>
        <p:nvSpPr>
          <p:cNvPr id="3" name="Content Placeholder 2">
            <a:extLst>
              <a:ext uri="{FF2B5EF4-FFF2-40B4-BE49-F238E27FC236}">
                <a16:creationId xmlns:a16="http://schemas.microsoft.com/office/drawing/2014/main" id="{476E7232-44BF-3347-BB74-F222D5A919F6}"/>
              </a:ext>
            </a:extLst>
          </p:cNvPr>
          <p:cNvSpPr>
            <a:spLocks noGrp="1"/>
          </p:cNvSpPr>
          <p:nvPr>
            <p:ph idx="1"/>
          </p:nvPr>
        </p:nvSpPr>
        <p:spPr/>
        <p:txBody>
          <a:bodyPr/>
          <a:lstStyle/>
          <a:p>
            <a:pPr marL="0" indent="0">
              <a:buNone/>
            </a:pPr>
            <a:r>
              <a:rPr lang="en-US" dirty="0"/>
              <a:t>Output controls</a:t>
            </a:r>
          </a:p>
        </p:txBody>
      </p:sp>
      <p:pic>
        <p:nvPicPr>
          <p:cNvPr id="5" name="Picture 4">
            <a:extLst>
              <a:ext uri="{FF2B5EF4-FFF2-40B4-BE49-F238E27FC236}">
                <a16:creationId xmlns:a16="http://schemas.microsoft.com/office/drawing/2014/main" id="{E24EEAC2-88A2-C343-B1BC-B7EB4BF1AECC}"/>
              </a:ext>
            </a:extLst>
          </p:cNvPr>
          <p:cNvPicPr>
            <a:picLocks noChangeAspect="1"/>
          </p:cNvPicPr>
          <p:nvPr/>
        </p:nvPicPr>
        <p:blipFill>
          <a:blip r:embed="rId2"/>
          <a:stretch>
            <a:fillRect/>
          </a:stretch>
        </p:blipFill>
        <p:spPr>
          <a:xfrm>
            <a:off x="5908446" y="0"/>
            <a:ext cx="6283554" cy="6858000"/>
          </a:xfrm>
          <a:prstGeom prst="rect">
            <a:avLst/>
          </a:prstGeom>
        </p:spPr>
      </p:pic>
    </p:spTree>
    <p:extLst>
      <p:ext uri="{BB962C8B-B14F-4D97-AF65-F5344CB8AC3E}">
        <p14:creationId xmlns:p14="http://schemas.microsoft.com/office/powerpoint/2010/main" val="31634501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C46AF-B3FB-1846-B9BE-F0B02652B2D4}"/>
              </a:ext>
            </a:extLst>
          </p:cNvPr>
          <p:cNvSpPr>
            <a:spLocks noGrp="1"/>
          </p:cNvSpPr>
          <p:nvPr>
            <p:ph type="title"/>
          </p:nvPr>
        </p:nvSpPr>
        <p:spPr/>
        <p:txBody>
          <a:bodyPr/>
          <a:lstStyle/>
          <a:p>
            <a:r>
              <a:rPr lang="en-US" dirty="0"/>
              <a:t>GREAT</a:t>
            </a:r>
          </a:p>
        </p:txBody>
      </p:sp>
      <p:sp>
        <p:nvSpPr>
          <p:cNvPr id="3" name="Content Placeholder 2">
            <a:extLst>
              <a:ext uri="{FF2B5EF4-FFF2-40B4-BE49-F238E27FC236}">
                <a16:creationId xmlns:a16="http://schemas.microsoft.com/office/drawing/2014/main" id="{A9284561-A0AD-E44B-A19D-D0637F42EFED}"/>
              </a:ext>
            </a:extLst>
          </p:cNvPr>
          <p:cNvSpPr>
            <a:spLocks noGrp="1"/>
          </p:cNvSpPr>
          <p:nvPr>
            <p:ph idx="1"/>
          </p:nvPr>
        </p:nvSpPr>
        <p:spPr/>
        <p:txBody>
          <a:bodyPr/>
          <a:lstStyle/>
          <a:p>
            <a:pPr marL="0" indent="0">
              <a:buNone/>
            </a:pPr>
            <a:r>
              <a:rPr lang="en-US" dirty="0"/>
              <a:t>Example output </a:t>
            </a:r>
            <a:br>
              <a:rPr lang="en-US" dirty="0"/>
            </a:br>
            <a:r>
              <a:rPr lang="en-US" dirty="0"/>
              <a:t>for GO biological</a:t>
            </a:r>
            <a:br>
              <a:rPr lang="en-US" dirty="0"/>
            </a:br>
            <a:r>
              <a:rPr lang="en-US" dirty="0"/>
              <a:t>process</a:t>
            </a:r>
          </a:p>
        </p:txBody>
      </p:sp>
      <p:pic>
        <p:nvPicPr>
          <p:cNvPr id="4" name="Picture 3">
            <a:extLst>
              <a:ext uri="{FF2B5EF4-FFF2-40B4-BE49-F238E27FC236}">
                <a16:creationId xmlns:a16="http://schemas.microsoft.com/office/drawing/2014/main" id="{294F7F1D-1ACF-364E-9295-68E06142FBB7}"/>
              </a:ext>
            </a:extLst>
          </p:cNvPr>
          <p:cNvPicPr>
            <a:picLocks noChangeAspect="1"/>
          </p:cNvPicPr>
          <p:nvPr/>
        </p:nvPicPr>
        <p:blipFill>
          <a:blip r:embed="rId2"/>
          <a:stretch>
            <a:fillRect/>
          </a:stretch>
        </p:blipFill>
        <p:spPr>
          <a:xfrm>
            <a:off x="4006496" y="839646"/>
            <a:ext cx="7991916" cy="5653229"/>
          </a:xfrm>
          <a:prstGeom prst="rect">
            <a:avLst/>
          </a:prstGeom>
        </p:spPr>
      </p:pic>
    </p:spTree>
    <p:extLst>
      <p:ext uri="{BB962C8B-B14F-4D97-AF65-F5344CB8AC3E}">
        <p14:creationId xmlns:p14="http://schemas.microsoft.com/office/powerpoint/2010/main" val="2847946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CC968-7ABE-CE47-B5E7-F7106FAC089B}"/>
              </a:ext>
            </a:extLst>
          </p:cNvPr>
          <p:cNvSpPr>
            <a:spLocks noGrp="1"/>
          </p:cNvSpPr>
          <p:nvPr>
            <p:ph type="title"/>
          </p:nvPr>
        </p:nvSpPr>
        <p:spPr/>
        <p:txBody>
          <a:bodyPr/>
          <a:lstStyle/>
          <a:p>
            <a:r>
              <a:rPr lang="en-US" dirty="0"/>
              <a:t>Over-representation</a:t>
            </a:r>
          </a:p>
        </p:txBody>
      </p:sp>
      <p:pic>
        <p:nvPicPr>
          <p:cNvPr id="4" name="Picture 3">
            <a:extLst>
              <a:ext uri="{FF2B5EF4-FFF2-40B4-BE49-F238E27FC236}">
                <a16:creationId xmlns:a16="http://schemas.microsoft.com/office/drawing/2014/main" id="{DF72C810-4D13-B147-898B-97BBF54A8138}"/>
              </a:ext>
            </a:extLst>
          </p:cNvPr>
          <p:cNvPicPr>
            <a:picLocks noChangeAspect="1"/>
          </p:cNvPicPr>
          <p:nvPr/>
        </p:nvPicPr>
        <p:blipFill>
          <a:blip r:embed="rId2"/>
          <a:stretch>
            <a:fillRect/>
          </a:stretch>
        </p:blipFill>
        <p:spPr>
          <a:xfrm>
            <a:off x="518881" y="1428654"/>
            <a:ext cx="6015681" cy="5064221"/>
          </a:xfrm>
          <a:prstGeom prst="rect">
            <a:avLst/>
          </a:prstGeom>
        </p:spPr>
      </p:pic>
      <p:sp>
        <p:nvSpPr>
          <p:cNvPr id="3" name="TextBox 2">
            <a:extLst>
              <a:ext uri="{FF2B5EF4-FFF2-40B4-BE49-F238E27FC236}">
                <a16:creationId xmlns:a16="http://schemas.microsoft.com/office/drawing/2014/main" id="{B4DC79B3-D3A8-7BB6-3FD8-9291A461A82E}"/>
              </a:ext>
            </a:extLst>
          </p:cNvPr>
          <p:cNvSpPr txBox="1"/>
          <p:nvPr/>
        </p:nvSpPr>
        <p:spPr>
          <a:xfrm>
            <a:off x="6755130" y="2159318"/>
            <a:ext cx="3703320" cy="3416320"/>
          </a:xfrm>
          <a:prstGeom prst="rect">
            <a:avLst/>
          </a:prstGeom>
          <a:noFill/>
        </p:spPr>
        <p:txBody>
          <a:bodyPr wrap="square" rtlCol="0">
            <a:spAutoFit/>
          </a:bodyPr>
          <a:lstStyle/>
          <a:p>
            <a:r>
              <a:rPr lang="en-US" dirty="0"/>
              <a:t>It looks like “telomerase-maintenance” genes are probably over-represented in these GWAS results.</a:t>
            </a:r>
          </a:p>
          <a:p>
            <a:endParaRPr lang="en-US" dirty="0"/>
          </a:p>
          <a:p>
            <a:r>
              <a:rPr lang="en-US" dirty="0"/>
              <a:t>(In a GWAS of telomere length, this is not surprising.)</a:t>
            </a:r>
          </a:p>
          <a:p>
            <a:endParaRPr lang="en-US" dirty="0"/>
          </a:p>
          <a:p>
            <a:r>
              <a:rPr lang="en-US" dirty="0"/>
              <a:t>But how to quantify the over-representation?</a:t>
            </a:r>
          </a:p>
          <a:p>
            <a:endParaRPr lang="en-US" dirty="0"/>
          </a:p>
          <a:p>
            <a:endParaRPr lang="en-US" dirty="0"/>
          </a:p>
        </p:txBody>
      </p:sp>
    </p:spTree>
    <p:extLst>
      <p:ext uri="{BB962C8B-B14F-4D97-AF65-F5344CB8AC3E}">
        <p14:creationId xmlns:p14="http://schemas.microsoft.com/office/powerpoint/2010/main" val="19474574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E9D54-47F3-D947-89CE-7546A4D432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96B90C-3E35-FE4B-BE60-BB74FE10EFBC}"/>
              </a:ext>
            </a:extLst>
          </p:cNvPr>
          <p:cNvSpPr>
            <a:spLocks noGrp="1"/>
          </p:cNvSpPr>
          <p:nvPr>
            <p:ph idx="1"/>
          </p:nvPr>
        </p:nvSpPr>
        <p:spPr/>
        <p:txBody>
          <a:bodyPr/>
          <a:lstStyle/>
          <a:p>
            <a:pPr marL="0" indent="0">
              <a:buNone/>
            </a:pPr>
            <a:r>
              <a:rPr lang="en-US" dirty="0"/>
              <a:t>Other enrichment</a:t>
            </a:r>
            <a:br>
              <a:rPr lang="en-US" dirty="0"/>
            </a:br>
            <a:r>
              <a:rPr lang="en-US" dirty="0"/>
              <a:t>categories</a:t>
            </a:r>
          </a:p>
        </p:txBody>
      </p:sp>
      <p:pic>
        <p:nvPicPr>
          <p:cNvPr id="4" name="Picture 3">
            <a:extLst>
              <a:ext uri="{FF2B5EF4-FFF2-40B4-BE49-F238E27FC236}">
                <a16:creationId xmlns:a16="http://schemas.microsoft.com/office/drawing/2014/main" id="{D2CB64B8-E9D8-334C-91A8-ED7F2C2E2189}"/>
              </a:ext>
            </a:extLst>
          </p:cNvPr>
          <p:cNvPicPr>
            <a:picLocks noChangeAspect="1"/>
          </p:cNvPicPr>
          <p:nvPr/>
        </p:nvPicPr>
        <p:blipFill>
          <a:blip r:embed="rId2"/>
          <a:stretch>
            <a:fillRect/>
          </a:stretch>
        </p:blipFill>
        <p:spPr>
          <a:xfrm>
            <a:off x="4894967" y="0"/>
            <a:ext cx="7297033" cy="6858000"/>
          </a:xfrm>
          <a:prstGeom prst="rect">
            <a:avLst/>
          </a:prstGeom>
        </p:spPr>
      </p:pic>
    </p:spTree>
    <p:extLst>
      <p:ext uri="{BB962C8B-B14F-4D97-AF65-F5344CB8AC3E}">
        <p14:creationId xmlns:p14="http://schemas.microsoft.com/office/powerpoint/2010/main" val="20190148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2E917-29BF-4840-A722-A0A04BD17354}"/>
              </a:ext>
            </a:extLst>
          </p:cNvPr>
          <p:cNvSpPr>
            <a:spLocks noGrp="1"/>
          </p:cNvSpPr>
          <p:nvPr>
            <p:ph type="title"/>
          </p:nvPr>
        </p:nvSpPr>
        <p:spPr/>
        <p:txBody>
          <a:bodyPr/>
          <a:lstStyle/>
          <a:p>
            <a:r>
              <a:rPr lang="en-US" dirty="0"/>
              <a:t>GREAT</a:t>
            </a:r>
          </a:p>
        </p:txBody>
      </p:sp>
      <p:sp>
        <p:nvSpPr>
          <p:cNvPr id="3" name="Content Placeholder 2">
            <a:extLst>
              <a:ext uri="{FF2B5EF4-FFF2-40B4-BE49-F238E27FC236}">
                <a16:creationId xmlns:a16="http://schemas.microsoft.com/office/drawing/2014/main" id="{6D258222-99C3-F047-83E4-387EA044F2CD}"/>
              </a:ext>
            </a:extLst>
          </p:cNvPr>
          <p:cNvSpPr>
            <a:spLocks noGrp="1"/>
          </p:cNvSpPr>
          <p:nvPr>
            <p:ph idx="1"/>
          </p:nvPr>
        </p:nvSpPr>
        <p:spPr>
          <a:xfrm>
            <a:off x="838200" y="1751483"/>
            <a:ext cx="10515600" cy="4351338"/>
          </a:xfrm>
        </p:spPr>
        <p:txBody>
          <a:bodyPr/>
          <a:lstStyle/>
          <a:p>
            <a:pPr marL="0" indent="0">
              <a:buNone/>
            </a:pPr>
            <a:r>
              <a:rPr lang="en-US" dirty="0"/>
              <a:t>Mouse-based categories</a:t>
            </a:r>
          </a:p>
        </p:txBody>
      </p:sp>
      <p:pic>
        <p:nvPicPr>
          <p:cNvPr id="4" name="Picture 3">
            <a:extLst>
              <a:ext uri="{FF2B5EF4-FFF2-40B4-BE49-F238E27FC236}">
                <a16:creationId xmlns:a16="http://schemas.microsoft.com/office/drawing/2014/main" id="{2522F880-8AB4-EB42-A9E9-62912FBE33CF}"/>
              </a:ext>
            </a:extLst>
          </p:cNvPr>
          <p:cNvPicPr>
            <a:picLocks noChangeAspect="1"/>
          </p:cNvPicPr>
          <p:nvPr/>
        </p:nvPicPr>
        <p:blipFill>
          <a:blip r:embed="rId2"/>
          <a:stretch>
            <a:fillRect/>
          </a:stretch>
        </p:blipFill>
        <p:spPr>
          <a:xfrm>
            <a:off x="6483300" y="2271882"/>
            <a:ext cx="5214472" cy="4572001"/>
          </a:xfrm>
          <a:prstGeom prst="rect">
            <a:avLst/>
          </a:prstGeom>
        </p:spPr>
      </p:pic>
      <p:pic>
        <p:nvPicPr>
          <p:cNvPr id="5" name="Picture 4">
            <a:extLst>
              <a:ext uri="{FF2B5EF4-FFF2-40B4-BE49-F238E27FC236}">
                <a16:creationId xmlns:a16="http://schemas.microsoft.com/office/drawing/2014/main" id="{4AD4FD16-7071-6849-9143-74222FBCDF07}"/>
              </a:ext>
            </a:extLst>
          </p:cNvPr>
          <p:cNvPicPr>
            <a:picLocks noChangeAspect="1"/>
          </p:cNvPicPr>
          <p:nvPr/>
        </p:nvPicPr>
        <p:blipFill>
          <a:blip r:embed="rId3"/>
          <a:stretch>
            <a:fillRect/>
          </a:stretch>
        </p:blipFill>
        <p:spPr>
          <a:xfrm>
            <a:off x="621108" y="2286000"/>
            <a:ext cx="5214471" cy="4572000"/>
          </a:xfrm>
          <a:prstGeom prst="rect">
            <a:avLst/>
          </a:prstGeom>
        </p:spPr>
      </p:pic>
    </p:spTree>
    <p:extLst>
      <p:ext uri="{BB962C8B-B14F-4D97-AF65-F5344CB8AC3E}">
        <p14:creationId xmlns:p14="http://schemas.microsoft.com/office/powerpoint/2010/main" val="508557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E9CE9-5907-5840-AF91-463522713907}"/>
              </a:ext>
            </a:extLst>
          </p:cNvPr>
          <p:cNvSpPr>
            <a:spLocks noGrp="1"/>
          </p:cNvSpPr>
          <p:nvPr>
            <p:ph type="title"/>
          </p:nvPr>
        </p:nvSpPr>
        <p:spPr/>
        <p:txBody>
          <a:bodyPr/>
          <a:lstStyle/>
          <a:p>
            <a:r>
              <a:rPr lang="en-US" dirty="0"/>
              <a:t>Some limitations</a:t>
            </a:r>
          </a:p>
        </p:txBody>
      </p:sp>
      <p:sp>
        <p:nvSpPr>
          <p:cNvPr id="3" name="Content Placeholder 2">
            <a:extLst>
              <a:ext uri="{FF2B5EF4-FFF2-40B4-BE49-F238E27FC236}">
                <a16:creationId xmlns:a16="http://schemas.microsoft.com/office/drawing/2014/main" id="{F011CFBD-4D3D-F444-B997-E1169D18AE1F}"/>
              </a:ext>
            </a:extLst>
          </p:cNvPr>
          <p:cNvSpPr>
            <a:spLocks noGrp="1"/>
          </p:cNvSpPr>
          <p:nvPr>
            <p:ph idx="1"/>
          </p:nvPr>
        </p:nvSpPr>
        <p:spPr>
          <a:xfrm>
            <a:off x="838200" y="1825625"/>
            <a:ext cx="11083290" cy="4351338"/>
          </a:xfrm>
        </p:spPr>
        <p:txBody>
          <a:bodyPr>
            <a:normAutofit/>
          </a:bodyPr>
          <a:lstStyle/>
          <a:p>
            <a:pPr marL="0" indent="0">
              <a:buNone/>
            </a:pPr>
            <a:r>
              <a:rPr lang="en-US" dirty="0"/>
              <a:t>For “over-representation”-based methods we’ve discussed</a:t>
            </a:r>
          </a:p>
          <a:p>
            <a:r>
              <a:rPr lang="en-US" dirty="0"/>
              <a:t>Genes are effectively all treated equally</a:t>
            </a:r>
            <a:br>
              <a:rPr lang="en-US" dirty="0"/>
            </a:br>
            <a:r>
              <a:rPr lang="en-US" dirty="0"/>
              <a:t>(expression fold-change, effect sizes of each gene is not considered)</a:t>
            </a:r>
          </a:p>
          <a:p>
            <a:r>
              <a:rPr lang="en-US" dirty="0"/>
              <a:t>Tends to discard genes not meeting a threshold</a:t>
            </a:r>
            <a:br>
              <a:rPr lang="en-US" dirty="0"/>
            </a:br>
            <a:r>
              <a:rPr lang="en-US" dirty="0"/>
              <a:t>(a somewhat arbitrary significance or fold-change cutoff is applied)</a:t>
            </a:r>
          </a:p>
          <a:p>
            <a:r>
              <a:rPr lang="en-US" dirty="0"/>
              <a:t>Genes are assumed independent</a:t>
            </a:r>
            <a:br>
              <a:rPr lang="en-US" dirty="0"/>
            </a:br>
            <a:r>
              <a:rPr lang="en-US" dirty="0"/>
              <a:t>(e.g., types/strengths of genes’ biological interactions are not considered)</a:t>
            </a:r>
          </a:p>
          <a:p>
            <a:r>
              <a:rPr lang="en-US" dirty="0"/>
              <a:t>Pathways/gene sets are assumed independent</a:t>
            </a:r>
            <a:br>
              <a:rPr lang="en-US" dirty="0"/>
            </a:br>
            <a:r>
              <a:rPr lang="en-US" dirty="0"/>
              <a:t>(though, e.g., GO terms are hierarchically ordered)</a:t>
            </a:r>
          </a:p>
        </p:txBody>
      </p:sp>
    </p:spTree>
    <p:extLst>
      <p:ext uri="{BB962C8B-B14F-4D97-AF65-F5344CB8AC3E}">
        <p14:creationId xmlns:p14="http://schemas.microsoft.com/office/powerpoint/2010/main" val="24162688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FB3E6-63B4-6F46-BD5D-EBCD04E25DD1}"/>
              </a:ext>
            </a:extLst>
          </p:cNvPr>
          <p:cNvSpPr>
            <a:spLocks noGrp="1"/>
          </p:cNvSpPr>
          <p:nvPr>
            <p:ph type="title"/>
          </p:nvPr>
        </p:nvSpPr>
        <p:spPr/>
        <p:txBody>
          <a:bodyPr/>
          <a:lstStyle/>
          <a:p>
            <a:r>
              <a:rPr lang="en-US" dirty="0"/>
              <a:t>Some extensions</a:t>
            </a:r>
          </a:p>
        </p:txBody>
      </p:sp>
      <p:sp>
        <p:nvSpPr>
          <p:cNvPr id="3" name="Content Placeholder 2">
            <a:extLst>
              <a:ext uri="{FF2B5EF4-FFF2-40B4-BE49-F238E27FC236}">
                <a16:creationId xmlns:a16="http://schemas.microsoft.com/office/drawing/2014/main" id="{FAFF55F3-0E14-AB41-8348-7E545765D9F7}"/>
              </a:ext>
            </a:extLst>
          </p:cNvPr>
          <p:cNvSpPr>
            <a:spLocks noGrp="1"/>
          </p:cNvSpPr>
          <p:nvPr>
            <p:ph idx="1"/>
          </p:nvPr>
        </p:nvSpPr>
        <p:spPr/>
        <p:txBody>
          <a:bodyPr/>
          <a:lstStyle/>
          <a:p>
            <a:pPr marL="0" indent="0">
              <a:buNone/>
            </a:pPr>
            <a:r>
              <a:rPr lang="en-US" dirty="0"/>
              <a:t>“Functional class scoring” (FCS) methods</a:t>
            </a:r>
          </a:p>
          <a:p>
            <a:r>
              <a:rPr lang="en-US" dirty="0"/>
              <a:t>Rather than using an arbitrary cutoff for including genes and weighing all genes equally, try to use, e.g., full matrix of expression data</a:t>
            </a:r>
          </a:p>
          <a:p>
            <a:r>
              <a:rPr lang="en-US" dirty="0"/>
              <a:t>One basic idea: calculate a score for each gene, then aggregate genes’ scores into pathway-level scores, and test for significance</a:t>
            </a:r>
          </a:p>
          <a:p>
            <a:r>
              <a:rPr lang="en-US" dirty="0"/>
              <a:t>Example: GSEA (gene set enrichment analysis)</a:t>
            </a:r>
          </a:p>
        </p:txBody>
      </p:sp>
    </p:spTree>
    <p:extLst>
      <p:ext uri="{BB962C8B-B14F-4D97-AF65-F5344CB8AC3E}">
        <p14:creationId xmlns:p14="http://schemas.microsoft.com/office/powerpoint/2010/main" val="12367502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85320-938A-AE40-BB72-5C3DED4ACFA8}"/>
              </a:ext>
            </a:extLst>
          </p:cNvPr>
          <p:cNvSpPr>
            <a:spLocks noGrp="1"/>
          </p:cNvSpPr>
          <p:nvPr>
            <p:ph type="title"/>
          </p:nvPr>
        </p:nvSpPr>
        <p:spPr/>
        <p:txBody>
          <a:bodyPr/>
          <a:lstStyle/>
          <a:p>
            <a:r>
              <a:rPr lang="en-US" dirty="0"/>
              <a:t>Example: GSEA</a:t>
            </a:r>
          </a:p>
        </p:txBody>
      </p:sp>
      <p:sp>
        <p:nvSpPr>
          <p:cNvPr id="3" name="Content Placeholder 2">
            <a:extLst>
              <a:ext uri="{FF2B5EF4-FFF2-40B4-BE49-F238E27FC236}">
                <a16:creationId xmlns:a16="http://schemas.microsoft.com/office/drawing/2014/main" id="{C95EE806-51ED-0643-91CD-09D9CDB0522A}"/>
              </a:ext>
            </a:extLst>
          </p:cNvPr>
          <p:cNvSpPr>
            <a:spLocks noGrp="1"/>
          </p:cNvSpPr>
          <p:nvPr>
            <p:ph idx="1"/>
          </p:nvPr>
        </p:nvSpPr>
        <p:spPr>
          <a:xfrm>
            <a:off x="838200" y="1825625"/>
            <a:ext cx="4104503" cy="4667250"/>
          </a:xfrm>
        </p:spPr>
        <p:txBody>
          <a:bodyPr>
            <a:normAutofit fontScale="55000" lnSpcReduction="20000"/>
          </a:bodyPr>
          <a:lstStyle/>
          <a:p>
            <a:pPr marL="0" indent="0">
              <a:buNone/>
            </a:pPr>
            <a:r>
              <a:rPr lang="en-US" dirty="0"/>
              <a:t>Rank genes by effect on/correlation with phenotype.</a:t>
            </a:r>
          </a:p>
          <a:p>
            <a:pPr marL="0" indent="0">
              <a:buNone/>
            </a:pPr>
            <a:r>
              <a:rPr lang="en-US" dirty="0"/>
              <a:t>GSEA calculates the ES by walking down the ranked list of genes, increasing a running-sum statistic when a gene is in the gene set and decreasing it when it is not.</a:t>
            </a:r>
          </a:p>
          <a:p>
            <a:pPr marL="0" indent="0">
              <a:buNone/>
            </a:pPr>
            <a:r>
              <a:rPr lang="en-US" dirty="0"/>
              <a:t>The magnitude of the increment depends on the correlation of the gene with the phenotype. The ES is the maximum deviation from zero encountered in walking the list. A positive ES indicates gene set enrichment at the top of the ranked list; a negative ES indicates gene set enrichment at the bottom of the ranked list.</a:t>
            </a:r>
          </a:p>
          <a:p>
            <a:pPr marL="0" indent="0">
              <a:buNone/>
            </a:pPr>
            <a:r>
              <a:rPr lang="en-US" dirty="0"/>
              <a:t>The top portion of the plot shows the running ES for the gene set as the analysis walks down the ranked list. The score at the peak of the plot (the score furthest from 0.0) is the ES for the gene set. Gene sets with a distinct peak at the beginning (such as the one shown here) or end of the ranked list are generally the most interesting.</a:t>
            </a:r>
          </a:p>
          <a:p>
            <a:pPr marL="0" indent="0">
              <a:buNone/>
            </a:pPr>
            <a:r>
              <a:rPr lang="en-US" dirty="0"/>
              <a:t>Use a permutation procedure to normalize the ES and assign each gene set an enrichment p-value. Adjust for multiple testing/try to control FDR.</a:t>
            </a:r>
          </a:p>
          <a:p>
            <a:pPr marL="0" indent="0">
              <a:buNone/>
            </a:pPr>
            <a:r>
              <a:rPr lang="en-US" dirty="0"/>
              <a:t>(Numerous implementations exist.)</a:t>
            </a:r>
          </a:p>
        </p:txBody>
      </p:sp>
      <p:pic>
        <p:nvPicPr>
          <p:cNvPr id="5" name="Picture 4">
            <a:extLst>
              <a:ext uri="{FF2B5EF4-FFF2-40B4-BE49-F238E27FC236}">
                <a16:creationId xmlns:a16="http://schemas.microsoft.com/office/drawing/2014/main" id="{B1AA50AA-E665-D640-9C8F-DAB766E53CAD}"/>
              </a:ext>
            </a:extLst>
          </p:cNvPr>
          <p:cNvPicPr>
            <a:picLocks noChangeAspect="1"/>
          </p:cNvPicPr>
          <p:nvPr/>
        </p:nvPicPr>
        <p:blipFill>
          <a:blip r:embed="rId3"/>
          <a:stretch>
            <a:fillRect/>
          </a:stretch>
        </p:blipFill>
        <p:spPr>
          <a:xfrm>
            <a:off x="5076738" y="1752488"/>
            <a:ext cx="6390331" cy="4458370"/>
          </a:xfrm>
          <a:prstGeom prst="rect">
            <a:avLst/>
          </a:prstGeom>
        </p:spPr>
      </p:pic>
    </p:spTree>
    <p:extLst>
      <p:ext uri="{BB962C8B-B14F-4D97-AF65-F5344CB8AC3E}">
        <p14:creationId xmlns:p14="http://schemas.microsoft.com/office/powerpoint/2010/main" val="25348350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B1B2-9C5B-D14C-A78E-78658206657C}"/>
              </a:ext>
            </a:extLst>
          </p:cNvPr>
          <p:cNvSpPr>
            <a:spLocks noGrp="1"/>
          </p:cNvSpPr>
          <p:nvPr>
            <p:ph type="title"/>
          </p:nvPr>
        </p:nvSpPr>
        <p:spPr/>
        <p:txBody>
          <a:bodyPr/>
          <a:lstStyle/>
          <a:p>
            <a:r>
              <a:rPr lang="en-US" dirty="0"/>
              <a:t>Other extensions</a:t>
            </a:r>
          </a:p>
        </p:txBody>
      </p:sp>
      <p:sp>
        <p:nvSpPr>
          <p:cNvPr id="3" name="Content Placeholder 2">
            <a:extLst>
              <a:ext uri="{FF2B5EF4-FFF2-40B4-BE49-F238E27FC236}">
                <a16:creationId xmlns:a16="http://schemas.microsoft.com/office/drawing/2014/main" id="{3CB143E3-CBD1-E54C-86DE-3D992C2F2906}"/>
              </a:ext>
            </a:extLst>
          </p:cNvPr>
          <p:cNvSpPr>
            <a:spLocks noGrp="1"/>
          </p:cNvSpPr>
          <p:nvPr>
            <p:ph idx="1"/>
          </p:nvPr>
        </p:nvSpPr>
        <p:spPr/>
        <p:txBody>
          <a:bodyPr>
            <a:normAutofit fontScale="77500" lnSpcReduction="20000"/>
          </a:bodyPr>
          <a:lstStyle/>
          <a:p>
            <a:pPr marL="0" indent="0">
              <a:buNone/>
            </a:pPr>
            <a:r>
              <a:rPr lang="en-US" dirty="0"/>
              <a:t>Pathway topology (PT)-based approaches</a:t>
            </a:r>
          </a:p>
          <a:p>
            <a:r>
              <a:rPr lang="en-US" dirty="0"/>
              <a:t>ORA/FCS methods don’t use “structure” of gene sets</a:t>
            </a:r>
          </a:p>
          <a:p>
            <a:r>
              <a:rPr lang="en-US" dirty="0"/>
              <a:t>PT-based methods do</a:t>
            </a:r>
            <a:br>
              <a:rPr lang="en-US" dirty="0"/>
            </a:br>
            <a:br>
              <a:rPr lang="en-US" dirty="0"/>
            </a:br>
            <a:r>
              <a:rPr lang="en-US" dirty="0"/>
              <a:t>Review</a:t>
            </a:r>
            <a:r>
              <a:rPr lang="en-US"/>
              <a:t>/comparison: </a:t>
            </a:r>
            <a:r>
              <a:rPr lang="en-US" dirty="0">
                <a:hlinkClick r:id="rId3"/>
              </a:rPr>
              <a:t>https://bmcbioinformatics.biomedcentral.com/articles/10.1186/s12859-019-3146-1</a:t>
            </a:r>
            <a:r>
              <a:rPr lang="en-US" dirty="0"/>
              <a:t> </a:t>
            </a:r>
          </a:p>
          <a:p>
            <a:r>
              <a:rPr lang="en-US" dirty="0"/>
              <a:t>Some approaches</a:t>
            </a:r>
          </a:p>
          <a:p>
            <a:pPr lvl="1"/>
            <a:r>
              <a:rPr lang="en-US" dirty="0"/>
              <a:t>Computing similarities for gene pairs in a pathway and adjusting for their “distance” in the pathway </a:t>
            </a:r>
            <a:r>
              <a:rPr lang="en-US" dirty="0">
                <a:sym typeface="Wingdings" pitchFamily="2" charset="2"/>
              </a:rPr>
              <a:t> gene score  pathway score</a:t>
            </a:r>
          </a:p>
          <a:p>
            <a:pPr lvl="1"/>
            <a:r>
              <a:rPr lang="en-US" dirty="0">
                <a:sym typeface="Wingdings" pitchFamily="2" charset="2"/>
              </a:rPr>
              <a:t>“Impact factor” approach: treat signaling pathway as a graph, using its connectivity structure to model a pathway score as a weighted sum involving differential expression of each gene in the pathway</a:t>
            </a:r>
            <a:endParaRPr lang="en-US" dirty="0"/>
          </a:p>
          <a:p>
            <a:r>
              <a:rPr lang="en-US" dirty="0"/>
              <a:t>Some limitations: pathway connectivity could vary across cell types or with experimental conditions</a:t>
            </a:r>
          </a:p>
          <a:p>
            <a:endParaRPr lang="en-US" dirty="0"/>
          </a:p>
        </p:txBody>
      </p:sp>
    </p:spTree>
    <p:extLst>
      <p:ext uri="{BB962C8B-B14F-4D97-AF65-F5344CB8AC3E}">
        <p14:creationId xmlns:p14="http://schemas.microsoft.com/office/powerpoint/2010/main" val="30953298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35DDB-F63F-0644-9799-0FB658C02744}"/>
              </a:ext>
            </a:extLst>
          </p:cNvPr>
          <p:cNvSpPr>
            <a:spLocks noGrp="1"/>
          </p:cNvSpPr>
          <p:nvPr>
            <p:ph type="title"/>
          </p:nvPr>
        </p:nvSpPr>
        <p:spPr/>
        <p:txBody>
          <a:bodyPr/>
          <a:lstStyle/>
          <a:p>
            <a:r>
              <a:rPr lang="en-US" dirty="0"/>
              <a:t>Some other challenges</a:t>
            </a:r>
          </a:p>
        </p:txBody>
      </p:sp>
      <p:sp>
        <p:nvSpPr>
          <p:cNvPr id="3" name="Content Placeholder 2">
            <a:extLst>
              <a:ext uri="{FF2B5EF4-FFF2-40B4-BE49-F238E27FC236}">
                <a16:creationId xmlns:a16="http://schemas.microsoft.com/office/drawing/2014/main" id="{9FB4B5D3-4BFD-D844-8168-D9369486FE7B}"/>
              </a:ext>
            </a:extLst>
          </p:cNvPr>
          <p:cNvSpPr>
            <a:spLocks noGrp="1"/>
          </p:cNvSpPr>
          <p:nvPr>
            <p:ph idx="1"/>
          </p:nvPr>
        </p:nvSpPr>
        <p:spPr/>
        <p:txBody>
          <a:bodyPr>
            <a:normAutofit lnSpcReduction="10000"/>
          </a:bodyPr>
          <a:lstStyle/>
          <a:p>
            <a:r>
              <a:rPr lang="en-US" dirty="0"/>
              <a:t>Need for “higher-resolution” databases</a:t>
            </a:r>
          </a:p>
          <a:p>
            <a:pPr lvl="1"/>
            <a:r>
              <a:rPr lang="en-US" dirty="0"/>
              <a:t>Lots of alternative splicing </a:t>
            </a:r>
            <a:r>
              <a:rPr lang="en-US" dirty="0">
                <a:sym typeface="Wingdings" pitchFamily="2" charset="2"/>
              </a:rPr>
              <a:t> the “same gene” (as labeled in a pathway or gene set) could have various different meanings/contexts in a given pathway, though the pathway may have only one representation in databases</a:t>
            </a:r>
          </a:p>
          <a:p>
            <a:pPr lvl="1"/>
            <a:r>
              <a:rPr lang="en-US" dirty="0"/>
              <a:t>In an association study, how does a SNP affect associated with a phenotype affect a </a:t>
            </a:r>
            <a:r>
              <a:rPr lang="en-US" i="1" dirty="0"/>
              <a:t>pathway</a:t>
            </a:r>
            <a:r>
              <a:rPr lang="en-US" dirty="0"/>
              <a:t>?</a:t>
            </a:r>
          </a:p>
          <a:p>
            <a:r>
              <a:rPr lang="en-US" dirty="0"/>
              <a:t>Missing/biased data</a:t>
            </a:r>
          </a:p>
          <a:p>
            <a:pPr lvl="1"/>
            <a:r>
              <a:rPr lang="en-US" dirty="0"/>
              <a:t>How should non protein-coding elements like pseudogenes be included? (They may be transcribed/affect pathways)</a:t>
            </a:r>
          </a:p>
          <a:p>
            <a:pPr lvl="1"/>
            <a:r>
              <a:rPr lang="en-US" dirty="0"/>
              <a:t>&gt; 95% of GO term assertions (as of 2007) are inferred from electronic annotations (and more likely lower in quality or incorrect)</a:t>
            </a:r>
          </a:p>
          <a:p>
            <a:pPr lvl="1"/>
            <a:r>
              <a:rPr lang="en-US" dirty="0"/>
              <a:t>Lots more “manual” annotation needed</a:t>
            </a:r>
          </a:p>
        </p:txBody>
      </p:sp>
    </p:spTree>
    <p:extLst>
      <p:ext uri="{BB962C8B-B14F-4D97-AF65-F5344CB8AC3E}">
        <p14:creationId xmlns:p14="http://schemas.microsoft.com/office/powerpoint/2010/main" val="35415611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CD3CF-CA0D-2E46-B319-4AF49BD3585E}"/>
              </a:ext>
            </a:extLst>
          </p:cNvPr>
          <p:cNvSpPr>
            <a:spLocks noGrp="1"/>
          </p:cNvSpPr>
          <p:nvPr>
            <p:ph type="title"/>
          </p:nvPr>
        </p:nvSpPr>
        <p:spPr/>
        <p:txBody>
          <a:bodyPr/>
          <a:lstStyle/>
          <a:p>
            <a:r>
              <a:rPr lang="en-US" dirty="0"/>
              <a:t>Some other challenges (</a:t>
            </a:r>
            <a:r>
              <a:rPr lang="en-US" dirty="0" err="1"/>
              <a:t>con’t</a:t>
            </a:r>
            <a:r>
              <a:rPr lang="en-US" dirty="0"/>
              <a:t>.)</a:t>
            </a:r>
          </a:p>
        </p:txBody>
      </p:sp>
      <p:sp>
        <p:nvSpPr>
          <p:cNvPr id="3" name="Content Placeholder 2">
            <a:extLst>
              <a:ext uri="{FF2B5EF4-FFF2-40B4-BE49-F238E27FC236}">
                <a16:creationId xmlns:a16="http://schemas.microsoft.com/office/drawing/2014/main" id="{FF373EB2-9AA8-1942-8B87-A95584B84640}"/>
              </a:ext>
            </a:extLst>
          </p:cNvPr>
          <p:cNvSpPr>
            <a:spLocks noGrp="1"/>
          </p:cNvSpPr>
          <p:nvPr>
            <p:ph idx="1"/>
          </p:nvPr>
        </p:nvSpPr>
        <p:spPr/>
        <p:txBody>
          <a:bodyPr/>
          <a:lstStyle/>
          <a:p>
            <a:r>
              <a:rPr lang="en-US" dirty="0"/>
              <a:t>Condition- and cell-specificity</a:t>
            </a:r>
          </a:p>
          <a:p>
            <a:pPr lvl="1"/>
            <a:r>
              <a:rPr lang="en-US" dirty="0"/>
              <a:t>Databases are built from experiments on certain cell types in certain tissues and may not generalize; this context may be unavailable.</a:t>
            </a:r>
          </a:p>
          <a:p>
            <a:pPr lvl="1"/>
            <a:r>
              <a:rPr lang="en-US" dirty="0"/>
              <a:t>Different “variations” of the “same” pathway from different contexts may erroneously lead to two genes that are actually independent to be grouped together in a gene set; this can inflate the number of genes in a pathway and lead to spurious GSA associations</a:t>
            </a:r>
          </a:p>
          <a:p>
            <a:pPr lvl="1"/>
            <a:r>
              <a:rPr lang="en-US" dirty="0"/>
              <a:t>“Canonical” pathways way differ from disease- or phenotypic-specific pathways</a:t>
            </a:r>
          </a:p>
        </p:txBody>
      </p:sp>
    </p:spTree>
    <p:extLst>
      <p:ext uri="{BB962C8B-B14F-4D97-AF65-F5344CB8AC3E}">
        <p14:creationId xmlns:p14="http://schemas.microsoft.com/office/powerpoint/2010/main" val="25844070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165B3-AF36-B94C-9884-B7B1B44E57A9}"/>
              </a:ext>
            </a:extLst>
          </p:cNvPr>
          <p:cNvSpPr>
            <a:spLocks noGrp="1"/>
          </p:cNvSpPr>
          <p:nvPr>
            <p:ph type="title"/>
          </p:nvPr>
        </p:nvSpPr>
        <p:spPr/>
        <p:txBody>
          <a:bodyPr/>
          <a:lstStyle/>
          <a:p>
            <a:r>
              <a:rPr lang="en-US" dirty="0"/>
              <a:t>Some other challenges (</a:t>
            </a:r>
            <a:r>
              <a:rPr lang="en-US" dirty="0" err="1"/>
              <a:t>con’t</a:t>
            </a:r>
            <a:r>
              <a:rPr lang="en-US" dirty="0"/>
              <a:t>.)</a:t>
            </a:r>
          </a:p>
        </p:txBody>
      </p:sp>
      <p:sp>
        <p:nvSpPr>
          <p:cNvPr id="3" name="Content Placeholder 2">
            <a:extLst>
              <a:ext uri="{FF2B5EF4-FFF2-40B4-BE49-F238E27FC236}">
                <a16:creationId xmlns:a16="http://schemas.microsoft.com/office/drawing/2014/main" id="{66CA4E08-E91C-1844-B46D-C36246921549}"/>
              </a:ext>
            </a:extLst>
          </p:cNvPr>
          <p:cNvSpPr>
            <a:spLocks noGrp="1"/>
          </p:cNvSpPr>
          <p:nvPr>
            <p:ph idx="1"/>
          </p:nvPr>
        </p:nvSpPr>
        <p:spPr/>
        <p:txBody>
          <a:bodyPr/>
          <a:lstStyle/>
          <a:p>
            <a:r>
              <a:rPr lang="en-US" dirty="0"/>
              <a:t>Benchmarks</a:t>
            </a:r>
          </a:p>
          <a:p>
            <a:pPr lvl="1"/>
            <a:r>
              <a:rPr lang="en-US" dirty="0"/>
              <a:t>Lack of a “gold standard” since ”the full biology” is generally not known; simulations can’t answer everything.</a:t>
            </a:r>
          </a:p>
          <a:p>
            <a:pPr lvl="1"/>
            <a:endParaRPr lang="en-US" dirty="0"/>
          </a:p>
        </p:txBody>
      </p:sp>
    </p:spTree>
    <p:extLst>
      <p:ext uri="{BB962C8B-B14F-4D97-AF65-F5344CB8AC3E}">
        <p14:creationId xmlns:p14="http://schemas.microsoft.com/office/powerpoint/2010/main" val="556192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CC033-9582-5741-898A-336885DF8752}"/>
              </a:ext>
            </a:extLst>
          </p:cNvPr>
          <p:cNvSpPr>
            <a:spLocks noGrp="1"/>
          </p:cNvSpPr>
          <p:nvPr>
            <p:ph type="title"/>
          </p:nvPr>
        </p:nvSpPr>
        <p:spPr/>
        <p:txBody>
          <a:bodyPr/>
          <a:lstStyle/>
          <a:p>
            <a:r>
              <a:rPr lang="en-US" dirty="0"/>
              <a:t>Some examples of gene sets/databases/tools</a:t>
            </a:r>
          </a:p>
        </p:txBody>
      </p:sp>
      <p:sp>
        <p:nvSpPr>
          <p:cNvPr id="3" name="Content Placeholder 2">
            <a:extLst>
              <a:ext uri="{FF2B5EF4-FFF2-40B4-BE49-F238E27FC236}">
                <a16:creationId xmlns:a16="http://schemas.microsoft.com/office/drawing/2014/main" id="{C73910DC-8799-5A4E-9855-56A26E50017C}"/>
              </a:ext>
            </a:extLst>
          </p:cNvPr>
          <p:cNvSpPr>
            <a:spLocks noGrp="1"/>
          </p:cNvSpPr>
          <p:nvPr>
            <p:ph idx="1"/>
          </p:nvPr>
        </p:nvSpPr>
        <p:spPr/>
        <p:txBody>
          <a:bodyPr>
            <a:normAutofit fontScale="62500" lnSpcReduction="20000"/>
          </a:bodyPr>
          <a:lstStyle/>
          <a:p>
            <a:r>
              <a:rPr lang="en-US" dirty="0"/>
              <a:t>Gene Ontologies (GO) (</a:t>
            </a:r>
            <a:r>
              <a:rPr lang="en-US" dirty="0">
                <a:hlinkClick r:id="rId3"/>
              </a:rPr>
              <a:t>http://geneontology.org</a:t>
            </a:r>
            <a:r>
              <a:rPr lang="en-US" dirty="0"/>
              <a:t>) </a:t>
            </a:r>
          </a:p>
          <a:p>
            <a:pPr lvl="1"/>
            <a:r>
              <a:rPr lang="en-US" dirty="0"/>
              <a:t>PANTHER (</a:t>
            </a:r>
            <a:r>
              <a:rPr lang="en-US" dirty="0">
                <a:hlinkClick r:id="rId4"/>
              </a:rPr>
              <a:t>http://www.pantherdb.org</a:t>
            </a:r>
            <a:r>
              <a:rPr lang="en-US" dirty="0"/>
              <a:t>) </a:t>
            </a:r>
          </a:p>
          <a:p>
            <a:r>
              <a:rPr lang="en-US" dirty="0"/>
              <a:t>KEGG (</a:t>
            </a:r>
            <a:r>
              <a:rPr lang="en-US" dirty="0">
                <a:hlinkClick r:id="rId5"/>
              </a:rPr>
              <a:t>https://www.genome.jp/kegg/</a:t>
            </a:r>
            <a:r>
              <a:rPr lang="en-US" dirty="0"/>
              <a:t>)</a:t>
            </a:r>
          </a:p>
          <a:p>
            <a:r>
              <a:rPr lang="en-US" dirty="0"/>
              <a:t>IPA (</a:t>
            </a:r>
            <a:r>
              <a:rPr lang="en-US" dirty="0">
                <a:hlinkClick r:id="rId6"/>
              </a:rPr>
              <a:t>https://digitalinsights.qiagen.com/products-overview/discovery-insights-portfolio/analysis-and-visualization/qiagen-ipa/</a:t>
            </a:r>
            <a:r>
              <a:rPr lang="en-US" dirty="0"/>
              <a:t>; not free) </a:t>
            </a:r>
          </a:p>
          <a:p>
            <a:r>
              <a:rPr lang="en-US" dirty="0"/>
              <a:t>Pathway Commons (</a:t>
            </a:r>
            <a:r>
              <a:rPr lang="en-US" dirty="0">
                <a:hlinkClick r:id="rId7"/>
              </a:rPr>
              <a:t>https://www.pathwaycommons.org</a:t>
            </a:r>
            <a:r>
              <a:rPr lang="en-US" dirty="0"/>
              <a:t>) </a:t>
            </a:r>
          </a:p>
          <a:p>
            <a:r>
              <a:rPr lang="en-US" dirty="0" err="1"/>
              <a:t>Reactome</a:t>
            </a:r>
            <a:r>
              <a:rPr lang="en-US" dirty="0"/>
              <a:t> (</a:t>
            </a:r>
            <a:r>
              <a:rPr lang="en-US" dirty="0">
                <a:hlinkClick r:id="rId8"/>
              </a:rPr>
              <a:t>https://reactome.org</a:t>
            </a:r>
            <a:r>
              <a:rPr lang="en-US" dirty="0"/>
              <a:t>)</a:t>
            </a:r>
          </a:p>
          <a:p>
            <a:r>
              <a:rPr lang="en-US" dirty="0"/>
              <a:t>GREAT (</a:t>
            </a:r>
            <a:r>
              <a:rPr lang="en-US" dirty="0">
                <a:hlinkClick r:id="rId9"/>
              </a:rPr>
              <a:t>http://great.stanford.edu/public/html/</a:t>
            </a:r>
            <a:r>
              <a:rPr lang="en-US" dirty="0"/>
              <a:t>) </a:t>
            </a:r>
          </a:p>
          <a:p>
            <a:r>
              <a:rPr lang="en-US" dirty="0"/>
              <a:t>GSEA (</a:t>
            </a:r>
            <a:r>
              <a:rPr lang="en-US" dirty="0">
                <a:hlinkClick r:id="rId10"/>
              </a:rPr>
              <a:t>https://www.gsea-msigdb.org/gsea/index.jsp</a:t>
            </a:r>
            <a:r>
              <a:rPr lang="en-US" dirty="0"/>
              <a:t>) </a:t>
            </a:r>
          </a:p>
          <a:p>
            <a:r>
              <a:rPr lang="en-US" dirty="0"/>
              <a:t>DAVID (</a:t>
            </a:r>
            <a:r>
              <a:rPr lang="en-US" dirty="0">
                <a:hlinkClick r:id="rId11"/>
              </a:rPr>
              <a:t>https://david.ncifcrf.gov</a:t>
            </a:r>
            <a:r>
              <a:rPr lang="en-US" dirty="0"/>
              <a:t>)</a:t>
            </a:r>
          </a:p>
          <a:p>
            <a:r>
              <a:rPr lang="en-US" dirty="0"/>
              <a:t>MAGMA (</a:t>
            </a:r>
            <a:r>
              <a:rPr lang="en-US" dirty="0">
                <a:hlinkClick r:id="rId12"/>
              </a:rPr>
              <a:t>https://ctg.cncr.nl/software/magma</a:t>
            </a:r>
            <a:r>
              <a:rPr lang="en-US" dirty="0"/>
              <a:t>) </a:t>
            </a:r>
          </a:p>
          <a:p>
            <a:r>
              <a:rPr lang="en-US" dirty="0"/>
              <a:t>FUMA (GENE2FUNC function; MAGMA) (</a:t>
            </a:r>
            <a:r>
              <a:rPr lang="en-US" dirty="0">
                <a:hlinkClick r:id="rId13"/>
              </a:rPr>
              <a:t>https://fuma.ctglab.nl</a:t>
            </a:r>
            <a:r>
              <a:rPr lang="en-US" dirty="0"/>
              <a:t>) </a:t>
            </a:r>
          </a:p>
          <a:p>
            <a:r>
              <a:rPr lang="en-US" dirty="0" err="1"/>
              <a:t>Enrichr</a:t>
            </a:r>
            <a:r>
              <a:rPr lang="en-US" dirty="0"/>
              <a:t> (</a:t>
            </a:r>
            <a:r>
              <a:rPr lang="en-US" dirty="0">
                <a:hlinkClick r:id="rId14"/>
              </a:rPr>
              <a:t>https://maayanlab.cloud/Enrichr/</a:t>
            </a:r>
            <a:r>
              <a:rPr lang="en-US" dirty="0"/>
              <a:t>) </a:t>
            </a:r>
          </a:p>
          <a:p>
            <a:r>
              <a:rPr lang="en-US" dirty="0"/>
              <a:t>STRING</a:t>
            </a:r>
          </a:p>
        </p:txBody>
      </p:sp>
    </p:spTree>
    <p:extLst>
      <p:ext uri="{BB962C8B-B14F-4D97-AF65-F5344CB8AC3E}">
        <p14:creationId xmlns:p14="http://schemas.microsoft.com/office/powerpoint/2010/main" val="2176886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A86B-AB05-A5D1-5627-C3E805D28576}"/>
              </a:ext>
            </a:extLst>
          </p:cNvPr>
          <p:cNvSpPr>
            <a:spLocks noGrp="1"/>
          </p:cNvSpPr>
          <p:nvPr>
            <p:ph type="title"/>
          </p:nvPr>
        </p:nvSpPr>
        <p:spPr/>
        <p:txBody>
          <a:bodyPr/>
          <a:lstStyle/>
          <a:p>
            <a:r>
              <a:rPr lang="en-US" dirty="0"/>
              <a:t>The simplest over-representation test</a:t>
            </a:r>
          </a:p>
        </p:txBody>
      </p:sp>
      <p:sp>
        <p:nvSpPr>
          <p:cNvPr id="5" name="TextBox 4">
            <a:extLst>
              <a:ext uri="{FF2B5EF4-FFF2-40B4-BE49-F238E27FC236}">
                <a16:creationId xmlns:a16="http://schemas.microsoft.com/office/drawing/2014/main" id="{C328ECB7-45BD-006A-A483-BCA246C3ECA9}"/>
              </a:ext>
            </a:extLst>
          </p:cNvPr>
          <p:cNvSpPr txBox="1"/>
          <p:nvPr/>
        </p:nvSpPr>
        <p:spPr>
          <a:xfrm>
            <a:off x="3278784" y="1487205"/>
            <a:ext cx="6382812" cy="523220"/>
          </a:xfrm>
          <a:prstGeom prst="rect">
            <a:avLst/>
          </a:prstGeom>
          <a:noFill/>
        </p:spPr>
        <p:txBody>
          <a:bodyPr wrap="square">
            <a:spAutoFit/>
          </a:bodyPr>
          <a:lstStyle/>
          <a:p>
            <a:r>
              <a:rPr lang="en-US" sz="2800" dirty="0"/>
              <a:t>Venn diagram to show enrichment</a:t>
            </a:r>
          </a:p>
        </p:txBody>
      </p:sp>
      <p:grpSp>
        <p:nvGrpSpPr>
          <p:cNvPr id="36" name="Group 35">
            <a:extLst>
              <a:ext uri="{FF2B5EF4-FFF2-40B4-BE49-F238E27FC236}">
                <a16:creationId xmlns:a16="http://schemas.microsoft.com/office/drawing/2014/main" id="{0E753EB8-3269-A08F-B62B-4A9B9C3854F1}"/>
              </a:ext>
            </a:extLst>
          </p:cNvPr>
          <p:cNvGrpSpPr/>
          <p:nvPr/>
        </p:nvGrpSpPr>
        <p:grpSpPr>
          <a:xfrm>
            <a:off x="3581972" y="2010425"/>
            <a:ext cx="5329712" cy="4181543"/>
            <a:chOff x="3581972" y="2010425"/>
            <a:chExt cx="5329712" cy="4181543"/>
          </a:xfrm>
        </p:grpSpPr>
        <p:pic>
          <p:nvPicPr>
            <p:cNvPr id="4" name="Picture 3">
              <a:extLst>
                <a:ext uri="{FF2B5EF4-FFF2-40B4-BE49-F238E27FC236}">
                  <a16:creationId xmlns:a16="http://schemas.microsoft.com/office/drawing/2014/main" id="{9E413E0E-E927-0D00-117B-03BB317EC742}"/>
                </a:ext>
              </a:extLst>
            </p:cNvPr>
            <p:cNvPicPr>
              <a:picLocks noChangeAspect="1"/>
            </p:cNvPicPr>
            <p:nvPr/>
          </p:nvPicPr>
          <p:blipFill>
            <a:blip r:embed="rId2"/>
            <a:stretch>
              <a:fillRect/>
            </a:stretch>
          </p:blipFill>
          <p:spPr>
            <a:xfrm>
              <a:off x="3581972" y="2010425"/>
              <a:ext cx="5329712" cy="4181543"/>
            </a:xfrm>
            <a:prstGeom prst="rect">
              <a:avLst/>
            </a:prstGeom>
          </p:spPr>
        </p:pic>
        <p:sp>
          <p:nvSpPr>
            <p:cNvPr id="6" name="TextBox 5">
              <a:extLst>
                <a:ext uri="{FF2B5EF4-FFF2-40B4-BE49-F238E27FC236}">
                  <a16:creationId xmlns:a16="http://schemas.microsoft.com/office/drawing/2014/main" id="{42778744-49FD-9FC6-BCB4-C7C1E7A5A0CC}"/>
                </a:ext>
              </a:extLst>
            </p:cNvPr>
            <p:cNvSpPr txBox="1"/>
            <p:nvPr/>
          </p:nvSpPr>
          <p:spPr>
            <a:xfrm>
              <a:off x="4392890" y="5533535"/>
              <a:ext cx="1973232" cy="369332"/>
            </a:xfrm>
            <a:prstGeom prst="rect">
              <a:avLst/>
            </a:prstGeom>
            <a:solidFill>
              <a:schemeClr val="bg1"/>
            </a:solidFill>
          </p:spPr>
          <p:txBody>
            <a:bodyPr wrap="none" rtlCol="0">
              <a:spAutoFit/>
            </a:bodyPr>
            <a:lstStyle/>
            <a:p>
              <a:r>
                <a:rPr lang="en-US" dirty="0"/>
                <a:t>Reference gene set</a:t>
              </a:r>
            </a:p>
          </p:txBody>
        </p:sp>
        <p:sp>
          <p:nvSpPr>
            <p:cNvPr id="7" name="TextBox 6">
              <a:extLst>
                <a:ext uri="{FF2B5EF4-FFF2-40B4-BE49-F238E27FC236}">
                  <a16:creationId xmlns:a16="http://schemas.microsoft.com/office/drawing/2014/main" id="{BDF46192-94B0-DC7A-C248-76DB67F4EE17}"/>
                </a:ext>
              </a:extLst>
            </p:cNvPr>
            <p:cNvSpPr txBox="1"/>
            <p:nvPr/>
          </p:nvSpPr>
          <p:spPr>
            <a:xfrm>
              <a:off x="6989761" y="5167795"/>
              <a:ext cx="1414010" cy="369332"/>
            </a:xfrm>
            <a:prstGeom prst="rect">
              <a:avLst/>
            </a:prstGeom>
            <a:solidFill>
              <a:schemeClr val="bg1"/>
            </a:solidFill>
          </p:spPr>
          <p:txBody>
            <a:bodyPr wrap="square" rtlCol="0">
              <a:spAutoFit/>
            </a:bodyPr>
            <a:lstStyle/>
            <a:p>
              <a:r>
                <a:rPr lang="en-US" dirty="0"/>
                <a:t>Your list </a:t>
              </a:r>
            </a:p>
          </p:txBody>
        </p:sp>
        <p:cxnSp>
          <p:nvCxnSpPr>
            <p:cNvPr id="8" name="Straight Arrow Connector 7">
              <a:extLst>
                <a:ext uri="{FF2B5EF4-FFF2-40B4-BE49-F238E27FC236}">
                  <a16:creationId xmlns:a16="http://schemas.microsoft.com/office/drawing/2014/main" id="{491522E2-6D7A-07F6-DB8C-DF6285328DE0}"/>
                </a:ext>
              </a:extLst>
            </p:cNvPr>
            <p:cNvCxnSpPr>
              <a:cxnSpLocks/>
              <a:stCxn id="7" idx="0"/>
            </p:cNvCxnSpPr>
            <p:nvPr/>
          </p:nvCxnSpPr>
          <p:spPr>
            <a:xfrm flipH="1" flipV="1">
              <a:off x="7587343" y="4572000"/>
              <a:ext cx="109423" cy="595795"/>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5D7DFA8-4678-9E3E-24B5-06D063044DA1}"/>
                </a:ext>
              </a:extLst>
            </p:cNvPr>
            <p:cNvCxnSpPr>
              <a:cxnSpLocks/>
            </p:cNvCxnSpPr>
            <p:nvPr/>
          </p:nvCxnSpPr>
          <p:spPr>
            <a:xfrm flipV="1">
              <a:off x="5374682" y="4767943"/>
              <a:ext cx="89947" cy="76559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A3D1F79-3E57-AFAF-7F3B-AFA3887F7E9F}"/>
                </a:ext>
              </a:extLst>
            </p:cNvPr>
            <p:cNvSpPr txBox="1"/>
            <p:nvPr/>
          </p:nvSpPr>
          <p:spPr>
            <a:xfrm>
              <a:off x="6180022" y="4315900"/>
              <a:ext cx="919804" cy="369332"/>
            </a:xfrm>
            <a:prstGeom prst="rect">
              <a:avLst/>
            </a:prstGeom>
            <a:solidFill>
              <a:schemeClr val="bg1"/>
            </a:solidFill>
          </p:spPr>
          <p:txBody>
            <a:bodyPr wrap="none" rtlCol="0">
              <a:spAutoFit/>
            </a:bodyPr>
            <a:lstStyle/>
            <a:p>
              <a:r>
                <a:rPr lang="en-US" dirty="0"/>
                <a:t>Overlap</a:t>
              </a:r>
            </a:p>
          </p:txBody>
        </p:sp>
        <p:cxnSp>
          <p:nvCxnSpPr>
            <p:cNvPr id="19" name="Straight Arrow Connector 18">
              <a:extLst>
                <a:ext uri="{FF2B5EF4-FFF2-40B4-BE49-F238E27FC236}">
                  <a16:creationId xmlns:a16="http://schemas.microsoft.com/office/drawing/2014/main" id="{3FF4421E-4309-6C7F-B9BF-2012B7F68EE8}"/>
                </a:ext>
              </a:extLst>
            </p:cNvPr>
            <p:cNvCxnSpPr>
              <a:cxnSpLocks/>
            </p:cNvCxnSpPr>
            <p:nvPr/>
          </p:nvCxnSpPr>
          <p:spPr>
            <a:xfrm flipH="1" flipV="1">
              <a:off x="6553200" y="3951514"/>
              <a:ext cx="86724" cy="364386"/>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D78A31D-FF86-0176-B0C8-6EA0A1232B43}"/>
                </a:ext>
              </a:extLst>
            </p:cNvPr>
            <p:cNvSpPr txBox="1"/>
            <p:nvPr/>
          </p:nvSpPr>
          <p:spPr>
            <a:xfrm>
              <a:off x="6504628" y="2075446"/>
              <a:ext cx="2016386" cy="369332"/>
            </a:xfrm>
            <a:prstGeom prst="rect">
              <a:avLst/>
            </a:prstGeom>
            <a:solidFill>
              <a:schemeClr val="bg1"/>
            </a:solidFill>
          </p:spPr>
          <p:txBody>
            <a:bodyPr wrap="none" rtlCol="0">
              <a:spAutoFit/>
            </a:bodyPr>
            <a:lstStyle/>
            <a:p>
              <a:r>
                <a:rPr lang="en-US" dirty="0"/>
                <a:t>Rest of the genome</a:t>
              </a:r>
            </a:p>
          </p:txBody>
        </p:sp>
        <p:cxnSp>
          <p:nvCxnSpPr>
            <p:cNvPr id="26" name="Curved Connector 25">
              <a:extLst>
                <a:ext uri="{FF2B5EF4-FFF2-40B4-BE49-F238E27FC236}">
                  <a16:creationId xmlns:a16="http://schemas.microsoft.com/office/drawing/2014/main" id="{24EA8FAE-FE44-6F51-3AD3-132C539AE9E4}"/>
                </a:ext>
              </a:extLst>
            </p:cNvPr>
            <p:cNvCxnSpPr>
              <a:cxnSpLocks/>
            </p:cNvCxnSpPr>
            <p:nvPr/>
          </p:nvCxnSpPr>
          <p:spPr>
            <a:xfrm rot="10800000">
              <a:off x="5965638" y="2114135"/>
              <a:ext cx="538990" cy="137571"/>
            </a:xfrm>
            <a:prstGeom prst="curvedConnector3">
              <a:avLst>
                <a:gd name="adj1" fmla="val 27784"/>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D477DFE4-CC9A-977E-4F7F-532AB500B902}"/>
                </a:ext>
              </a:extLst>
            </p:cNvPr>
            <p:cNvCxnSpPr/>
            <p:nvPr/>
          </p:nvCxnSpPr>
          <p:spPr>
            <a:xfrm rot="16200000" flipH="1">
              <a:off x="8464615" y="2328791"/>
              <a:ext cx="406204" cy="293406"/>
            </a:xfrm>
            <a:prstGeom prst="curvedConnector3">
              <a:avLst>
                <a:gd name="adj1" fmla="val 1763"/>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12410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14881</TotalTime>
  <Words>3045</Words>
  <Application>Microsoft Macintosh PowerPoint</Application>
  <PresentationFormat>Widescreen</PresentationFormat>
  <Paragraphs>345</Paragraphs>
  <Slides>78</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Arial</vt:lpstr>
      <vt:lpstr>Calibri</vt:lpstr>
      <vt:lpstr>Calibri Light</vt:lpstr>
      <vt:lpstr>Cambria Math</vt:lpstr>
      <vt:lpstr>GillSansRegular</vt:lpstr>
      <vt:lpstr>Wingdings</vt:lpstr>
      <vt:lpstr>Office Theme</vt:lpstr>
      <vt:lpstr>Gene Set Analysis</vt:lpstr>
      <vt:lpstr>What can you do with a list of genes?</vt:lpstr>
      <vt:lpstr>How can you interpret a list of genes?</vt:lpstr>
      <vt:lpstr>Gene set analysis</vt:lpstr>
      <vt:lpstr>Over-representation/enrichment</vt:lpstr>
      <vt:lpstr>Over-representation</vt:lpstr>
      <vt:lpstr>Over-representation</vt:lpstr>
      <vt:lpstr>Some examples of gene sets/databases/tools</vt:lpstr>
      <vt:lpstr>The simplest over-representation test</vt:lpstr>
      <vt:lpstr>Hypergeometric test (Fisher’s exact test)</vt:lpstr>
      <vt:lpstr>Gene Ontologies</vt:lpstr>
      <vt:lpstr>Gene Ontologies - aspects</vt:lpstr>
      <vt:lpstr>Gene Ontologies – GO terms</vt:lpstr>
      <vt:lpstr>Gene Ontologies – GO terms</vt:lpstr>
      <vt:lpstr>Gene Ontologies – GO terms</vt:lpstr>
      <vt:lpstr>Gene Ontologies</vt:lpstr>
      <vt:lpstr>Gene Ontologies</vt:lpstr>
      <vt:lpstr>Gene Ontologies</vt:lpstr>
      <vt:lpstr>Gene Ontologies</vt:lpstr>
      <vt:lpstr>Gene Ontologies</vt:lpstr>
      <vt:lpstr>Gene Ontologies</vt:lpstr>
      <vt:lpstr>Gene Ontologies</vt:lpstr>
      <vt:lpstr>Gene Ontologies</vt:lpstr>
      <vt:lpstr>Gene Ontologies</vt:lpstr>
      <vt:lpstr>Gene Ontologies</vt:lpstr>
      <vt:lpstr>Gene Ontologies – sources and evidence</vt:lpstr>
      <vt:lpstr>Experimental Evidence evidence codes:    Inferred from Experiment (EXP)   Inferred from Direct Assay (IDA)   Inferred from Physical Interaction (IPI)   Inferred from Mutant Phenotype (IMP)   Inferred from Genetic Interaction (IGI)   Inferred from Expression Pattern (IEP) </vt:lpstr>
      <vt:lpstr>Computational Analysis evidence codes:    Inferred from Sequence or structural Similarity (ISS)   Inferred from Sequence Orthology (ISO)   Inferred from Sequence Alignment (ISA)   Inferred from Sequence Model (ISM)   Inferred from Genomic Context (IGC)   Inferred from Biological aspect of Ancestor (IBA)   Inferred from Biological aspect of Descendant (IBD)   Inferred from Key Residues (IKR)   Inferred from Rapid Divergence (IRD)   Inferred from Reviewed Computational Analysis (RCA) </vt:lpstr>
      <vt:lpstr>Author Statement evidence codes:    Traceable Author Statement (TAS)   Non-traceable Author Statement (NAS)  Curatorial Statement codes:    Inferred by Curator (IC)    No biological Data available (ND) evidence code  Automatically-Assigned evidence code:    Inferred from Electronic Annotation (IEA)</vt:lpstr>
      <vt:lpstr>PANTHER</vt:lpstr>
      <vt:lpstr>GO enrichment analysis (PANTHER)</vt:lpstr>
      <vt:lpstr>GO enrichment analysis (PANTHER)</vt:lpstr>
      <vt:lpstr>GO enrichment analysis (PANTHER)</vt:lpstr>
      <vt:lpstr>KEGG</vt:lpstr>
      <vt:lpstr>KEGG PATHWAY</vt:lpstr>
      <vt:lpstr>KEGG PATHWAY</vt:lpstr>
      <vt:lpstr>PowerPoint Presentation</vt:lpstr>
      <vt:lpstr>PowerPoint Presentation</vt:lpstr>
      <vt:lpstr>KEGG</vt:lpstr>
      <vt:lpstr>KEGG</vt:lpstr>
      <vt:lpstr>PowerPoint Presentation</vt:lpstr>
      <vt:lpstr>KEGG</vt:lpstr>
      <vt:lpstr>KEGG</vt:lpstr>
      <vt:lpstr>PowerPoint Presentation</vt:lpstr>
      <vt:lpstr>KEGG</vt:lpstr>
      <vt:lpstr>KEGG</vt:lpstr>
      <vt:lpstr>Reactome</vt:lpstr>
      <vt:lpstr>Reactome</vt:lpstr>
      <vt:lpstr>Reactome</vt:lpstr>
      <vt:lpstr>Reactome</vt:lpstr>
      <vt:lpstr>Reactome</vt:lpstr>
      <vt:lpstr>Reactome</vt:lpstr>
      <vt:lpstr>Gene set/pathway analysis in FUMA</vt:lpstr>
      <vt:lpstr>Gene set analysis in FUMA – GENE2FUNC</vt:lpstr>
      <vt:lpstr>GENE2FUNC</vt:lpstr>
      <vt:lpstr>GENE2FUNC</vt:lpstr>
      <vt:lpstr>GENE2FUNC</vt:lpstr>
      <vt:lpstr>GENE2FUNC</vt:lpstr>
      <vt:lpstr>GENE2FUNC</vt:lpstr>
      <vt:lpstr>One other FUMA function</vt:lpstr>
      <vt:lpstr>MAGMA results</vt:lpstr>
      <vt:lpstr>GREAT</vt:lpstr>
      <vt:lpstr>GREAT</vt:lpstr>
      <vt:lpstr>GREAT</vt:lpstr>
      <vt:lpstr>GREAT</vt:lpstr>
      <vt:lpstr>GREAT</vt:lpstr>
      <vt:lpstr>GREAT</vt:lpstr>
      <vt:lpstr>GREAT</vt:lpstr>
      <vt:lpstr>GREAT</vt:lpstr>
      <vt:lpstr>PowerPoint Presentation</vt:lpstr>
      <vt:lpstr>GREAT</vt:lpstr>
      <vt:lpstr>Some limitations</vt:lpstr>
      <vt:lpstr>Some extensions</vt:lpstr>
      <vt:lpstr>Example: GSEA</vt:lpstr>
      <vt:lpstr>Other extensions</vt:lpstr>
      <vt:lpstr>Some other challenges</vt:lpstr>
      <vt:lpstr>Some other challenges (con’t.)</vt:lpstr>
      <vt:lpstr>Some other challenges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Browsers</dc:title>
  <dc:creator>Minster, Ryan L</dc:creator>
  <cp:lastModifiedBy>Chernus, Jonathan M</cp:lastModifiedBy>
  <cp:revision>464</cp:revision>
  <dcterms:created xsi:type="dcterms:W3CDTF">2016-09-16T14:23:11Z</dcterms:created>
  <dcterms:modified xsi:type="dcterms:W3CDTF">2025-04-10T14:49:21Z</dcterms:modified>
</cp:coreProperties>
</file>